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7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8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9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0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1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2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3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4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5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6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27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28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29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30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31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32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3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34.xml" ContentType="application/vnd.openxmlformats-officedocument.presentationml.notesSlide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5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notesSlides/notesSlide36.xml" ContentType="application/vnd.openxmlformats-officedocument.presentationml.notesSlide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37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8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39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40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41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notesSlides/notesSlide42.xml" ContentType="application/vnd.openxmlformats-officedocument.presentationml.notesSlide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43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96" r:id="rId1"/>
    <p:sldMasterId id="2147484310" r:id="rId2"/>
    <p:sldMasterId id="2147484323" r:id="rId3"/>
  </p:sldMasterIdLst>
  <p:notesMasterIdLst>
    <p:notesMasterId r:id="rId62"/>
  </p:notesMasterIdLst>
  <p:sldIdLst>
    <p:sldId id="462" r:id="rId4"/>
    <p:sldId id="463" r:id="rId5"/>
    <p:sldId id="280" r:id="rId6"/>
    <p:sldId id="421" r:id="rId7"/>
    <p:sldId id="420" r:id="rId8"/>
    <p:sldId id="422" r:id="rId9"/>
    <p:sldId id="423" r:id="rId10"/>
    <p:sldId id="293" r:id="rId11"/>
    <p:sldId id="425" r:id="rId12"/>
    <p:sldId id="445" r:id="rId13"/>
    <p:sldId id="424" r:id="rId14"/>
    <p:sldId id="426" r:id="rId15"/>
    <p:sldId id="428" r:id="rId16"/>
    <p:sldId id="427" r:id="rId17"/>
    <p:sldId id="294" r:id="rId18"/>
    <p:sldId id="296" r:id="rId19"/>
    <p:sldId id="441" r:id="rId20"/>
    <p:sldId id="298" r:id="rId21"/>
    <p:sldId id="455" r:id="rId22"/>
    <p:sldId id="456" r:id="rId23"/>
    <p:sldId id="457" r:id="rId24"/>
    <p:sldId id="432" r:id="rId25"/>
    <p:sldId id="433" r:id="rId26"/>
    <p:sldId id="301" r:id="rId27"/>
    <p:sldId id="302" r:id="rId28"/>
    <p:sldId id="461" r:id="rId29"/>
    <p:sldId id="304" r:id="rId30"/>
    <p:sldId id="434" r:id="rId31"/>
    <p:sldId id="435" r:id="rId32"/>
    <p:sldId id="436" r:id="rId33"/>
    <p:sldId id="438" r:id="rId34"/>
    <p:sldId id="308" r:id="rId35"/>
    <p:sldId id="389" r:id="rId36"/>
    <p:sldId id="458" r:id="rId37"/>
    <p:sldId id="309" r:id="rId38"/>
    <p:sldId id="440" r:id="rId39"/>
    <p:sldId id="451" r:id="rId40"/>
    <p:sldId id="312" r:id="rId41"/>
    <p:sldId id="415" r:id="rId42"/>
    <p:sldId id="459" r:id="rId43"/>
    <p:sldId id="416" r:id="rId44"/>
    <p:sldId id="313" r:id="rId45"/>
    <p:sldId id="417" r:id="rId46"/>
    <p:sldId id="460" r:id="rId47"/>
    <p:sldId id="315" r:id="rId48"/>
    <p:sldId id="452" r:id="rId49"/>
    <p:sldId id="446" r:id="rId50"/>
    <p:sldId id="450" r:id="rId51"/>
    <p:sldId id="448" r:id="rId52"/>
    <p:sldId id="447" r:id="rId53"/>
    <p:sldId id="449" r:id="rId54"/>
    <p:sldId id="443" r:id="rId55"/>
    <p:sldId id="444" r:id="rId56"/>
    <p:sldId id="323" r:id="rId57"/>
    <p:sldId id="324" r:id="rId58"/>
    <p:sldId id="325" r:id="rId59"/>
    <p:sldId id="454" r:id="rId60"/>
    <p:sldId id="453" r:id="rId6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1E5B"/>
    <a:srgbClr val="333333"/>
    <a:srgbClr val="292929"/>
    <a:srgbClr val="1C1C1C"/>
    <a:srgbClr val="111111"/>
    <a:srgbClr val="008000"/>
    <a:srgbClr val="FF6600"/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4"/>
  </p:normalViewPr>
  <p:slideViewPr>
    <p:cSldViewPr showGuides="1">
      <p:cViewPr varScale="1">
        <p:scale>
          <a:sx n="124" d="100"/>
          <a:sy n="124" d="100"/>
        </p:scale>
        <p:origin x="7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96"/>
    </p:cViewPr>
  </p:sorterViewPr>
  <p:notesViewPr>
    <p:cSldViewPr showGuides="1">
      <p:cViewPr>
        <p:scale>
          <a:sx n="125" d="100"/>
          <a:sy n="125" d="100"/>
        </p:scale>
        <p:origin x="-828" y="36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18B2775-262C-4C6C-AC2B-B8441BA37B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60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256" eaLnBrk="0" hangingPunct="0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5372" indent="-302066" defTabSz="963256" eaLnBrk="0" hangingPunct="0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8265" indent="-241653" defTabSz="963256" eaLnBrk="0" hangingPunct="0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1571" indent="-241653" defTabSz="963256" eaLnBrk="0" hangingPunct="0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4878" indent="-241653" defTabSz="963256" eaLnBrk="0" hangingPunct="0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8184" indent="-241653" defTabSz="96325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41490" indent="-241653" defTabSz="96325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4796" indent="-241653" defTabSz="96325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8102" indent="-241653" defTabSz="963256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B9E8006-42FC-0645-AD58-F0B7BD8E5556}" type="slidenum">
              <a:rPr lang="en-US" sz="1300">
                <a:solidFill>
                  <a:srgbClr val="000000"/>
                </a:solidFill>
              </a:rPr>
              <a:pPr eaLnBrk="1" hangingPunct="1"/>
              <a:t>1</a:t>
            </a:fld>
            <a:endParaRPr lang="en-US" sz="1300">
              <a:solidFill>
                <a:srgbClr val="000000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5082EB7-B9BF-4A18-8A50-B743AE60E616}" type="slidenum">
              <a:rPr lang="en-US" smtClean="0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C37F3CC-8AB7-4C4D-A847-04337CB41A23}" type="slidenum">
              <a:rPr lang="en-US" smtClean="0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642D632-FC3C-4D32-8E24-5C5D424AB0D9}" type="slidenum">
              <a:rPr lang="en-US" smtClean="0">
                <a:latin typeface="Arial" charset="0"/>
              </a:rPr>
              <a:pPr/>
              <a:t>18</a:t>
            </a:fld>
            <a:endParaRPr lang="en-US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642D632-FC3C-4D32-8E24-5C5D424AB0D9}" type="slidenum">
              <a:rPr lang="en-US" smtClean="0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642D632-FC3C-4D32-8E24-5C5D424AB0D9}" type="slidenum">
              <a:rPr lang="en-US" smtClean="0">
                <a:latin typeface="Arial" charset="0"/>
              </a:rPr>
              <a:pPr/>
              <a:t>20</a:t>
            </a:fld>
            <a:endParaRPr lang="en-US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642D632-FC3C-4D32-8E24-5C5D424AB0D9}" type="slidenum">
              <a:rPr lang="en-US" smtClean="0">
                <a:latin typeface="Arial" charset="0"/>
              </a:rPr>
              <a:pPr/>
              <a:t>21</a:t>
            </a:fld>
            <a:endParaRPr lang="en-US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8894DA7-8AA1-4734-ACB5-23C207535C34}" type="slidenum">
              <a:rPr lang="en-US" smtClean="0">
                <a:latin typeface="Arial" charset="0"/>
              </a:rPr>
              <a:pPr/>
              <a:t>24</a:t>
            </a:fld>
            <a:endParaRPr lang="en-US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5891CE1-9D09-4BFB-8E33-B0DE66D0300C}" type="slidenum">
              <a:rPr lang="en-US" smtClean="0">
                <a:latin typeface="Arial" charset="0"/>
              </a:rPr>
              <a:pPr/>
              <a:t>25</a:t>
            </a:fld>
            <a:endParaRPr lang="en-US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5891CE1-9D09-4BFB-8E33-B0DE66D0300C}" type="slidenum">
              <a:rPr lang="en-US" smtClean="0">
                <a:latin typeface="Arial" charset="0"/>
              </a:rPr>
              <a:pPr/>
              <a:t>26</a:t>
            </a:fld>
            <a:endParaRPr lang="en-US">
              <a:latin typeface="Arial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CA138C-AB7B-4372-88AC-AEEF4430C0BC}" type="slidenum">
              <a:rPr lang="en-US" smtClean="0">
                <a:latin typeface="Arial" charset="0"/>
              </a:rPr>
              <a:pPr/>
              <a:t>27</a:t>
            </a:fld>
            <a:endParaRPr lang="en-US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9FC3238-1CB0-4076-943A-16D297ED50B4}" type="slidenum">
              <a:rPr lang="en-US" smtClean="0">
                <a:latin typeface="Arial" charset="0"/>
              </a:rPr>
              <a:pPr/>
              <a:t>8</a:t>
            </a:fld>
            <a:endParaRPr lang="en-US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E2C4B80-0990-4DE6-A148-F30CABAF0646}" type="slidenum">
              <a:rPr lang="en-US" smtClean="0">
                <a:latin typeface="Arial" charset="0"/>
              </a:rPr>
              <a:pPr/>
              <a:t>28</a:t>
            </a:fld>
            <a:endParaRPr lang="en-US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91AE72-FCC3-4852-B14A-2F73F5D5D326}" type="slidenum">
              <a:rPr lang="en-US" smtClean="0">
                <a:latin typeface="Arial" charset="0"/>
              </a:rPr>
              <a:pPr/>
              <a:t>32</a:t>
            </a:fld>
            <a:endParaRPr lang="en-US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0E7D36-8B86-4750-8E4F-A265AB4E0293}" type="slidenum">
              <a:rPr lang="en-US" smtClean="0">
                <a:latin typeface="Arial" charset="0"/>
              </a:rPr>
              <a:pPr/>
              <a:t>33</a:t>
            </a:fld>
            <a:endParaRPr lang="en-US">
              <a:latin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636420F-99DD-4501-BB86-432FD89331CA}" type="slidenum">
              <a:rPr lang="en-US" smtClean="0">
                <a:latin typeface="Arial" charset="0"/>
              </a:rPr>
              <a:pPr/>
              <a:t>34</a:t>
            </a:fld>
            <a:endParaRPr lang="en-US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8A7313BC-73C2-4428-9F40-5C948400B45D}" type="slidenum">
              <a:rPr lang="en-US" smtClean="0">
                <a:latin typeface="Arial" charset="0"/>
              </a:rPr>
              <a:pPr/>
              <a:t>35</a:t>
            </a:fld>
            <a:endParaRPr lang="en-US">
              <a:latin typeface="Arial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4309C79A-EFD9-4ECC-8270-C6FC5922D858}" type="slidenum">
              <a:rPr lang="en-US" smtClean="0">
                <a:latin typeface="Arial" charset="0"/>
              </a:rPr>
              <a:pPr/>
              <a:t>36</a:t>
            </a:fld>
            <a:endParaRPr lang="en-US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8EA772CF-A6CA-4CFF-A5F6-D38E8E21EA18}" type="slidenum">
              <a:rPr lang="en-US" smtClean="0">
                <a:latin typeface="Arial" charset="0"/>
              </a:rPr>
              <a:pPr/>
              <a:t>37</a:t>
            </a:fld>
            <a:endParaRPr lang="en-US">
              <a:latin typeface="Arial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970966C-8CC6-4D42-9124-B12823B2CD43}" type="slidenum">
              <a:rPr lang="en-US" smtClean="0">
                <a:latin typeface="Arial" charset="0"/>
              </a:rPr>
              <a:pPr/>
              <a:t>38</a:t>
            </a:fld>
            <a:endParaRPr lang="en-US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3D45DEA-4956-4FC4-AEC7-283B3D0FF0F4}" type="slidenum">
              <a:rPr lang="en-US" smtClean="0">
                <a:latin typeface="Arial" charset="0"/>
              </a:rPr>
              <a:pPr/>
              <a:t>39</a:t>
            </a:fld>
            <a:endParaRPr lang="en-US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3D45DEA-4956-4FC4-AEC7-283B3D0FF0F4}" type="slidenum">
              <a:rPr lang="en-US" smtClean="0">
                <a:latin typeface="Arial" charset="0"/>
              </a:rPr>
              <a:pPr/>
              <a:t>40</a:t>
            </a:fld>
            <a:endParaRPr lang="en-US">
              <a:latin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7478369-72C6-4E1B-96D9-A8FB6D205B67}" type="slidenum">
              <a:rPr lang="en-US" smtClean="0">
                <a:latin typeface="Arial" charset="0"/>
              </a:rPr>
              <a:pPr/>
              <a:t>9</a:t>
            </a:fld>
            <a:endParaRPr lang="en-US">
              <a:latin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ADC1B90-B632-404E-A899-55B76F59BA64}" type="slidenum">
              <a:rPr lang="en-US" smtClean="0">
                <a:latin typeface="Arial" charset="0"/>
              </a:rPr>
              <a:pPr/>
              <a:t>41</a:t>
            </a:fld>
            <a:endParaRPr lang="en-US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07F15AC-E96D-477B-93C8-30D23F8681A8}" type="slidenum">
              <a:rPr lang="en-US" smtClean="0">
                <a:latin typeface="Arial" charset="0"/>
              </a:rPr>
              <a:pPr/>
              <a:t>42</a:t>
            </a:fld>
            <a:endParaRPr lang="en-US">
              <a:latin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A4170F5-70C1-4EA2-8D67-01F652DCB70A}" type="slidenum">
              <a:rPr lang="en-US" smtClean="0">
                <a:latin typeface="Arial" charset="0"/>
              </a:rPr>
              <a:pPr/>
              <a:t>43</a:t>
            </a:fld>
            <a:endParaRPr lang="en-US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A4170F5-70C1-4EA2-8D67-01F652DCB70A}" type="slidenum">
              <a:rPr lang="en-US" smtClean="0">
                <a:latin typeface="Arial" charset="0"/>
              </a:rPr>
              <a:pPr/>
              <a:t>44</a:t>
            </a:fld>
            <a:endParaRPr lang="en-US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83A24713-9BEB-4668-B5F8-FED6F298A36F}" type="slidenum">
              <a:rPr lang="en-US" smtClean="0">
                <a:latin typeface="Arial" charset="0"/>
              </a:rPr>
              <a:pPr/>
              <a:t>45</a:t>
            </a:fld>
            <a:endParaRPr lang="en-US"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3BF489F6-3CD0-4122-B483-F4A3C53EED61}" type="slidenum">
              <a:rPr lang="en-US" smtClean="0">
                <a:latin typeface="Arial" charset="0"/>
              </a:rPr>
              <a:pPr/>
              <a:t>46</a:t>
            </a:fld>
            <a:endParaRPr lang="en-US">
              <a:latin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60045F8-2940-40C9-A9F9-EF3A1564D764}" type="slidenum">
              <a:rPr lang="en-US" smtClean="0">
                <a:latin typeface="Arial" charset="0"/>
              </a:rPr>
              <a:pPr/>
              <a:t>47</a:t>
            </a:fld>
            <a:endParaRPr lang="en-US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8068F94F-65A5-4901-A2CB-8488DD77A0A8}" type="slidenum">
              <a:rPr lang="en-US" smtClean="0">
                <a:latin typeface="Arial" charset="0"/>
              </a:rPr>
              <a:pPr/>
              <a:t>48</a:t>
            </a:fld>
            <a:endParaRPr lang="en-US">
              <a:latin typeface="Arial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07A1AA7-28CA-4B05-84F1-A14D963869D9}" type="slidenum">
              <a:rPr lang="en-US" smtClean="0">
                <a:latin typeface="Arial" charset="0"/>
              </a:rPr>
              <a:pPr/>
              <a:t>49</a:t>
            </a:fld>
            <a:endParaRPr lang="en-US"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1ADCD28-909F-48E5-BE12-AE5E237E7114}" type="slidenum">
              <a:rPr lang="en-US" smtClean="0">
                <a:latin typeface="Arial" charset="0"/>
              </a:rPr>
              <a:pPr/>
              <a:t>50</a:t>
            </a:fld>
            <a:endParaRPr lang="en-US">
              <a:latin typeface="Arial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7F2787B-144D-49DE-97E2-E3B47F5E38ED}" type="slidenum">
              <a:rPr lang="en-US" smtClean="0">
                <a:latin typeface="Arial" charset="0"/>
              </a:rPr>
              <a:pPr/>
              <a:t>10</a:t>
            </a:fld>
            <a:endParaRPr lang="en-US"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95E8FE2-0A28-462E-A936-692947FBACC9}" type="slidenum">
              <a:rPr lang="en-US" smtClean="0">
                <a:latin typeface="Arial" charset="0"/>
              </a:rPr>
              <a:pPr/>
              <a:t>51</a:t>
            </a:fld>
            <a:endParaRPr lang="en-US">
              <a:latin typeface="Arial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E3FAC4C-6C55-45D5-A8B6-8A875185C0E6}" type="slidenum">
              <a:rPr lang="en-US" smtClean="0">
                <a:latin typeface="Arial" charset="0"/>
              </a:rPr>
              <a:pPr/>
              <a:t>54</a:t>
            </a:fld>
            <a:endParaRPr lang="en-US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ADAA27B-1C9D-497F-9754-704F75579644}" type="slidenum">
              <a:rPr lang="en-US" smtClean="0">
                <a:latin typeface="Arial" charset="0"/>
              </a:rPr>
              <a:pPr/>
              <a:t>55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330D982-495B-41FA-BFCF-F8CC1FE6A03D}" type="slidenum">
              <a:rPr lang="en-US" smtClean="0">
                <a:latin typeface="Arial" charset="0"/>
              </a:rPr>
              <a:pPr/>
              <a:t>56</a:t>
            </a:fld>
            <a:endParaRPr lang="en-US">
              <a:latin typeface="Arial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0FB9E90-5B9A-441C-83E3-519AB5279524}" type="slidenum">
              <a:rPr lang="en-US" smtClean="0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340366FA-BBB7-4BE7-8DC9-9BB4BC84C4A1}" type="slidenum">
              <a:rPr lang="en-US" smtClean="0">
                <a:latin typeface="Arial" charset="0"/>
              </a:rPr>
              <a:pPr/>
              <a:t>12</a:t>
            </a:fld>
            <a:endParaRPr lang="en-US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06DF1B6-35C2-4A20-8EA4-9DBC80CE5906}" type="slidenum">
              <a:rPr lang="en-US" smtClean="0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0583959-6D55-47AB-9FF0-CDD9C385B757}" type="slidenum">
              <a:rPr lang="en-US" smtClean="0">
                <a:latin typeface="Arial" charset="0"/>
              </a:rPr>
              <a:pPr/>
              <a:t>14</a:t>
            </a:fld>
            <a:endParaRPr lang="en-US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636420F-99DD-4501-BB86-432FD89331CA}" type="slidenum">
              <a:rPr lang="en-US" smtClean="0">
                <a:latin typeface="Arial" charset="0"/>
              </a:rPr>
              <a:pPr/>
              <a:t>15</a:t>
            </a:fld>
            <a:endParaRPr lang="en-US">
              <a:latin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2187" cy="3602038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4290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latin typeface="Calibri" pitchFamily="34" charset="0"/>
              </a:rPr>
              <a:t>Design of Digital Circuits</a:t>
            </a:r>
            <a:r>
              <a:rPr lang="en-US" sz="2000" b="0" baseline="0" dirty="0">
                <a:latin typeface="Calibri" pitchFamily="34" charset="0"/>
              </a:rPr>
              <a:t> 2016</a:t>
            </a:r>
          </a:p>
          <a:p>
            <a:r>
              <a:rPr lang="en-US" sz="2000" b="0" baseline="0" dirty="0" err="1">
                <a:latin typeface="Calibri" pitchFamily="34" charset="0"/>
              </a:rPr>
              <a:t>Srdjan</a:t>
            </a:r>
            <a:r>
              <a:rPr lang="en-US" sz="2000" b="0" baseline="0" dirty="0">
                <a:latin typeface="Calibri" pitchFamily="34" charset="0"/>
              </a:rPr>
              <a:t> </a:t>
            </a:r>
            <a:r>
              <a:rPr lang="en-US" sz="2000" b="0" baseline="0" dirty="0" err="1">
                <a:latin typeface="Calibri" pitchFamily="34" charset="0"/>
              </a:rPr>
              <a:t>Capkun</a:t>
            </a:r>
            <a:endParaRPr lang="en-US" sz="2000" b="0" baseline="0" dirty="0">
              <a:latin typeface="Calibri" pitchFamily="34" charset="0"/>
            </a:endParaRPr>
          </a:p>
          <a:p>
            <a:r>
              <a:rPr lang="en-US" sz="2000" b="0" baseline="0" dirty="0">
                <a:latin typeface="Calibri" pitchFamily="34" charset="0"/>
              </a:rPr>
              <a:t>Frank K. </a:t>
            </a:r>
            <a:r>
              <a:rPr lang="en-US" sz="2000" b="0" baseline="0" dirty="0" err="1">
                <a:latin typeface="Calibri" pitchFamily="34" charset="0"/>
              </a:rPr>
              <a:t>Gürkaynak</a:t>
            </a:r>
            <a:endParaRPr lang="en-US" sz="2000" b="0" baseline="0" dirty="0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678" y="6581001"/>
            <a:ext cx="77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Adapted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Calibri" pitchFamily="34" charset="0"/>
              </a:rPr>
              <a:t> from Digital Design and Computer Architecture, David Money Harris &amp; Sarah L. Harris ©2007 Elsevier</a:t>
            </a:r>
            <a:endParaRPr lang="de-CH" sz="1200" b="0" i="1" dirty="0">
              <a:solidFill>
                <a:schemeClr val="bg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4919246"/>
            <a:ext cx="655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http://www.syssec.ethz.ch/education/Digitaltechnik_16</a:t>
            </a:r>
            <a:endParaRPr lang="de-CH" sz="1600" b="0" dirty="0">
              <a:solidFill>
                <a:schemeClr val="accent1">
                  <a:lumMod val="75000"/>
                  <a:lumOff val="25000"/>
                </a:schemeClr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701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629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763000" cy="4648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45768-C571-4CDD-A20B-A5D41BD545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190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 eaLnBrk="1" hangingPunct="1"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9DA4A12-292E-D447-B23B-53BE9F57D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6966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5B618-9CCB-904A-9548-F621D3FBED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14894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D50DB-4AF2-3542-A311-BF2AB9A8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7966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38964-CB49-EB46-92F5-977D86469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5830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139E7-A54E-7A4A-B0F7-56CDEFAF8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7078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C655F-2707-AB4D-8C5B-DB336B46FC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0001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EDBE4-1C62-2949-9DAD-F7164395B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53223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BEF38-AC32-5E46-A554-1F9A1BEEB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65467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2E21D9-95B0-AD49-8DED-CE2BA8EC6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3788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28701-BDF9-EE41-8C41-7500798BF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9880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5C0F8-4EAD-464D-9BB8-E686A4479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18478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69D6F-C27F-2A4D-8837-8172CCD475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93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8012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34290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Design of Digital Circuits 2016</a:t>
            </a:r>
          </a:p>
          <a:p>
            <a:r>
              <a:rPr lang="en-US" sz="2000" dirty="0" err="1">
                <a:solidFill>
                  <a:srgbClr val="000000"/>
                </a:solidFill>
                <a:latin typeface="Calibri" pitchFamily="34" charset="0"/>
              </a:rPr>
              <a:t>Srdjan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Calibri" pitchFamily="34" charset="0"/>
              </a:rPr>
              <a:t>Capkun</a:t>
            </a:r>
            <a:endParaRPr lang="en-US" sz="2000" dirty="0">
              <a:solidFill>
                <a:srgbClr val="000000"/>
              </a:solidFill>
              <a:latin typeface="Calibri" pitchFamily="34" charset="0"/>
            </a:endParaRPr>
          </a:p>
          <a:p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Frank K. </a:t>
            </a:r>
            <a:r>
              <a:rPr lang="en-US" sz="2000" dirty="0" err="1">
                <a:solidFill>
                  <a:srgbClr val="000000"/>
                </a:solidFill>
                <a:latin typeface="Calibri" pitchFamily="34" charset="0"/>
              </a:rPr>
              <a:t>Gürkaynak</a:t>
            </a:r>
            <a:endParaRPr lang="en-US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678" y="6581001"/>
            <a:ext cx="7772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808080">
                    <a:lumMod val="50000"/>
                  </a:srgbClr>
                </a:solidFill>
                <a:latin typeface="Calibri" pitchFamily="34" charset="0"/>
              </a:rPr>
              <a:t>Adapted from Digital Design and Computer Architecture, David Money Harris &amp; Sarah L. Harris ©2007 Elsevier</a:t>
            </a:r>
            <a:endParaRPr lang="de-CH" sz="1200" i="1" dirty="0">
              <a:solidFill>
                <a:srgbClr val="808080">
                  <a:lumMod val="50000"/>
                </a:srgbClr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4919246"/>
            <a:ext cx="655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F0E2B">
                    <a:lumMod val="75000"/>
                    <a:lumOff val="25000"/>
                  </a:srgbClr>
                </a:solidFill>
                <a:latin typeface="Consolas" pitchFamily="49" charset="0"/>
                <a:cs typeface="Consolas" pitchFamily="49" charset="0"/>
              </a:rPr>
              <a:t>http://www.syssec.ethz.ch/education/Digitaltechnik_16</a:t>
            </a:r>
            <a:endParaRPr lang="de-CH" sz="1600" dirty="0">
              <a:solidFill>
                <a:srgbClr val="4F0E2B">
                  <a:lumMod val="75000"/>
                  <a:lumOff val="25000"/>
                </a:srgbClr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109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8774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176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837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and Horizonta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04565" y="3886201"/>
            <a:ext cx="7896225" cy="2452382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7488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476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</p:spTree>
    <p:extLst>
      <p:ext uri="{BB962C8B-B14F-4D97-AF65-F5344CB8AC3E}">
        <p14:creationId xmlns:p14="http://schemas.microsoft.com/office/powerpoint/2010/main" val="30406409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68647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546958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6759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Explanationand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1362076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3997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7491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762" y="445070"/>
            <a:ext cx="7591425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5086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0428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763000" cy="46482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45768-C571-4CDD-A20B-A5D41BD545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2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25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592093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3870325" cy="497205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1362075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572000" y="3962400"/>
            <a:ext cx="3870325" cy="23717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09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79336" y="1362075"/>
            <a:ext cx="7896225" cy="4972050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</p:spTree>
    <p:extLst>
      <p:ext uri="{BB962C8B-B14F-4D97-AF65-F5344CB8AC3E}">
        <p14:creationId xmlns:p14="http://schemas.microsoft.com/office/powerpoint/2010/main" val="3120967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ouble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2511" y="1904999"/>
            <a:ext cx="3870325" cy="4429125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57636" y="1904999"/>
            <a:ext cx="3870325" cy="4429126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83997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2238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3870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oubleCode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8085307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8950" y="1904999"/>
            <a:ext cx="3870325" cy="1905001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chemeClr val="tx1"/>
                </a:solidFill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64075" y="1904999"/>
            <a:ext cx="3870325" cy="1905001"/>
          </a:xfrm>
          <a:solidFill>
            <a:schemeClr val="accent5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90436" y="1447800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4553306" y="1447799"/>
            <a:ext cx="3870325" cy="4572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None/>
              <a:defRPr i="1" baseline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2pPr>
            <a:lvl3pPr marL="9144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3pPr>
            <a:lvl4pPr marL="13716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4pPr>
            <a:lvl5pPr marL="1828800" indent="0">
              <a:buNone/>
              <a:defRPr>
                <a:solidFill>
                  <a:schemeClr val="tx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title</a:t>
            </a:r>
            <a:endParaRPr lang="de-CH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396875" y="39528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632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de_and_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018" y="435678"/>
            <a:ext cx="7936082" cy="76200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85775" y="3810001"/>
            <a:ext cx="7896225" cy="2524124"/>
          </a:xfrm>
          <a:solidFill>
            <a:srgbClr val="F6F5BD"/>
          </a:solidFill>
          <a:ln>
            <a:solidFill>
              <a:schemeClr val="accent4">
                <a:lumMod val="25000"/>
              </a:schemeClr>
            </a:solidFill>
          </a:ln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Consolas" pitchFamily="49" charset="0"/>
                <a:cs typeface="Consolas" pitchFamily="49" charset="0"/>
              </a:defRPr>
            </a:lvl1pPr>
            <a:lvl2pPr marL="457200" indent="0">
              <a:buNone/>
              <a:defRPr>
                <a:latin typeface="Calibri" pitchFamily="34" charset="0"/>
              </a:defRPr>
            </a:lvl2pPr>
            <a:lvl3pPr marL="914400" indent="0">
              <a:buNone/>
              <a:defRPr>
                <a:latin typeface="Calibri" pitchFamily="34" charset="0"/>
              </a:defRPr>
            </a:lvl3pPr>
            <a:lvl4pPr marL="1371600" indent="0">
              <a:buNone/>
              <a:defRPr>
                <a:latin typeface="Calibri" pitchFamily="34" charset="0"/>
              </a:defRPr>
            </a:lvl4pPr>
            <a:lvl5pPr marL="1828800" indent="0">
              <a:buNone/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source code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96875" y="1362075"/>
            <a:ext cx="7896225" cy="24479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065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29600" y="6400800"/>
            <a:ext cx="69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FBFC3F6-4243-4681-A1EC-FD951BC8E2BF}" type="slidenum">
              <a:rPr lang="de-CH" sz="1400" b="0" smtClean="0">
                <a:solidFill>
                  <a:schemeClr val="bg1">
                    <a:lumMod val="65000"/>
                  </a:schemeClr>
                </a:solidFill>
                <a:latin typeface="Calibri" pitchFamily="34" charset="0"/>
              </a:rPr>
              <a:pPr algn="r"/>
              <a:t>‹#›</a:t>
            </a:fld>
            <a:endParaRPr lang="de-CH" sz="1400" b="0" dirty="0">
              <a:solidFill>
                <a:schemeClr val="bg1">
                  <a:lumMod val="65000"/>
                </a:schemeClr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7" r:id="rId1"/>
    <p:sldLayoutId id="2147484298" r:id="rId2"/>
    <p:sldLayoutId id="2147484299" r:id="rId3"/>
    <p:sldLayoutId id="2147484300" r:id="rId4"/>
    <p:sldLayoutId id="2147484301" r:id="rId5"/>
    <p:sldLayoutId id="2147484302" r:id="rId6"/>
    <p:sldLayoutId id="2147484303" r:id="rId7"/>
    <p:sldLayoutId id="2147484304" r:id="rId8"/>
    <p:sldLayoutId id="2147484305" r:id="rId9"/>
    <p:sldLayoutId id="2147484306" r:id="rId10"/>
    <p:sldLayoutId id="2147484307" r:id="rId11"/>
    <p:sldLayoutId id="2147484308" r:id="rId12"/>
    <p:sldLayoutId id="2147484309" r:id="rId13"/>
  </p:sldLayoutIdLst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100000"/>
        </a:lnSpc>
        <a:spcBef>
          <a:spcPts val="2400"/>
        </a:spcBef>
        <a:spcAft>
          <a:spcPct val="0"/>
        </a:spcAft>
        <a:buClr>
          <a:schemeClr val="accent1">
            <a:lumMod val="75000"/>
            <a:lumOff val="25000"/>
          </a:schemeClr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lr>
          <a:schemeClr val="accent1">
            <a:lumMod val="75000"/>
            <a:lumOff val="25000"/>
          </a:schemeClr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 eaLnBrk="1" hangingPunct="1">
              <a:defRPr/>
            </a:pPr>
            <a:endParaRPr lang="en-US" altLang="en-US">
              <a:latin typeface="Garamond"/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solidFill>
                  <a:srgbClr val="000000"/>
                </a:solidFill>
                <a:latin typeface="Garamond" charset="0"/>
                <a:cs typeface="Arial" charset="0"/>
              </a:defRPr>
            </a:lvl1pPr>
          </a:lstStyle>
          <a:p>
            <a:pPr eaLnBrk="1" hangingPunct="1">
              <a:defRPr/>
            </a:pPr>
            <a:fld id="{59052F39-95EA-1C4E-8DFD-EA5F5F7FDCA5}" type="slidenum">
              <a:rPr lang="en-US">
                <a:ea typeface="ＭＳ Ｐゴシック" charset="0"/>
              </a:rPr>
              <a:pPr eaLnBrk="1" hangingPunct="1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30" name="Line 1032"/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Line 1033"/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77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312" r:id="rId2"/>
    <p:sldLayoutId id="2147484313" r:id="rId3"/>
    <p:sldLayoutId id="2147484314" r:id="rId4"/>
    <p:sldLayoutId id="2147484315" r:id="rId5"/>
    <p:sldLayoutId id="2147484316" r:id="rId6"/>
    <p:sldLayoutId id="2147484317" r:id="rId7"/>
    <p:sldLayoutId id="2147484318" r:id="rId8"/>
    <p:sldLayoutId id="2147484319" r:id="rId9"/>
    <p:sldLayoutId id="2147484320" r:id="rId10"/>
    <p:sldLayoutId id="2147484321" r:id="rId11"/>
    <p:sldLayoutId id="2147484322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4090" y="371182"/>
            <a:ext cx="75914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362075"/>
            <a:ext cx="7896225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897813" y="-26988"/>
            <a:ext cx="1309687" cy="2778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FFFFFF"/>
                </a:solidFill>
                <a:latin typeface="Times New Roman" pitchFamily="18" charset="0"/>
              </a:rPr>
              <a:t>Carnegie Mellon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29600" y="6400800"/>
            <a:ext cx="698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FBFC3F6-4243-4681-A1EC-FD951BC8E2BF}" type="slidenum">
              <a:rPr lang="de-CH" sz="1400" smtClean="0">
                <a:solidFill>
                  <a:srgbClr val="FFFFFF">
                    <a:lumMod val="65000"/>
                  </a:srgbClr>
                </a:solidFill>
                <a:latin typeface="Calibri" pitchFamily="34" charset="0"/>
              </a:rPr>
              <a:pPr algn="r"/>
              <a:t>‹#›</a:t>
            </a:fld>
            <a:endParaRPr lang="de-CH" sz="1400" dirty="0">
              <a:solidFill>
                <a:srgbClr val="FFFFFF">
                  <a:lumMod val="65000"/>
                </a:srgb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381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  <p:sldLayoutId id="2147484325" r:id="rId2"/>
    <p:sldLayoutId id="2147484326" r:id="rId3"/>
    <p:sldLayoutId id="2147484327" r:id="rId4"/>
    <p:sldLayoutId id="2147484328" r:id="rId5"/>
    <p:sldLayoutId id="2147484329" r:id="rId6"/>
    <p:sldLayoutId id="2147484330" r:id="rId7"/>
    <p:sldLayoutId id="2147484331" r:id="rId8"/>
    <p:sldLayoutId id="2147484332" r:id="rId9"/>
    <p:sldLayoutId id="2147484333" r:id="rId10"/>
    <p:sldLayoutId id="2147484334" r:id="rId11"/>
    <p:sldLayoutId id="2147484335" r:id="rId12"/>
    <p:sldLayoutId id="2147484336" r:id="rId13"/>
  </p:sldLayoutIdLst>
  <p:txStyles>
    <p:titleStyle>
      <a:lvl1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marL="119063" indent="-1190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5762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10334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4906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947863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lnSpc>
          <a:spcPct val="100000"/>
        </a:lnSpc>
        <a:spcBef>
          <a:spcPts val="2400"/>
        </a:spcBef>
        <a:spcAft>
          <a:spcPct val="0"/>
        </a:spcAft>
        <a:buClr>
          <a:schemeClr val="accent1">
            <a:lumMod val="75000"/>
            <a:lumOff val="25000"/>
          </a:schemeClr>
        </a:buClr>
        <a:buSzPct val="60000"/>
        <a:buFont typeface="Wingdings 2" pitchFamily="18" charset="2"/>
        <a:buChar char="¢"/>
        <a:defRPr sz="2400" b="1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ts val="600"/>
        </a:spcBef>
        <a:spcAft>
          <a:spcPct val="0"/>
        </a:spcAft>
        <a:buClr>
          <a:schemeClr val="accent1">
            <a:lumMod val="75000"/>
            <a:lumOff val="25000"/>
          </a:schemeClr>
        </a:buClr>
        <a:buSzPct val="11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13" Type="http://schemas.openxmlformats.org/officeDocument/2006/relationships/oleObject" Target="../embeddings/oleObject7.bin"/><Relationship Id="rId3" Type="http://schemas.openxmlformats.org/officeDocument/2006/relationships/tags" Target="../tags/tag34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6.wmf"/><Relationship Id="rId2" Type="http://schemas.openxmlformats.org/officeDocument/2006/relationships/tags" Target="../tags/tag33.xml"/><Relationship Id="rId1" Type="http://schemas.openxmlformats.org/officeDocument/2006/relationships/vmlDrawing" Target="../drawings/vmlDrawing3.vml"/><Relationship Id="rId6" Type="http://schemas.openxmlformats.org/officeDocument/2006/relationships/tags" Target="../tags/tag37.xml"/><Relationship Id="rId11" Type="http://schemas.openxmlformats.org/officeDocument/2006/relationships/oleObject" Target="../embeddings/oleObject6.bin"/><Relationship Id="rId5" Type="http://schemas.openxmlformats.org/officeDocument/2006/relationships/tags" Target="../tags/tag36.xml"/><Relationship Id="rId10" Type="http://schemas.openxmlformats.org/officeDocument/2006/relationships/image" Target="../media/image5.wmf"/><Relationship Id="rId4" Type="http://schemas.openxmlformats.org/officeDocument/2006/relationships/tags" Target="../tags/tag35.xml"/><Relationship Id="rId9" Type="http://schemas.openxmlformats.org/officeDocument/2006/relationships/oleObject" Target="../embeddings/oleObject5.bin"/><Relationship Id="rId14" Type="http://schemas.openxmlformats.org/officeDocument/2006/relationships/image" Target="../media/image7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tags" Target="../tags/tag51.xml"/><Relationship Id="rId7" Type="http://schemas.openxmlformats.org/officeDocument/2006/relationships/oleObject" Target="../embeddings/oleObject9.bin"/><Relationship Id="rId2" Type="http://schemas.openxmlformats.org/officeDocument/2006/relationships/tags" Target="../tags/tag5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tags" Target="../tags/tag53.xml"/><Relationship Id="rId7" Type="http://schemas.openxmlformats.org/officeDocument/2006/relationships/oleObject" Target="../embeddings/oleObject11.bin"/><Relationship Id="rId2" Type="http://schemas.openxmlformats.org/officeDocument/2006/relationships/tags" Target="../tags/tag5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tags" Target="../tags/tag55.xml"/><Relationship Id="rId7" Type="http://schemas.openxmlformats.org/officeDocument/2006/relationships/oleObject" Target="../embeddings/oleObject13.bin"/><Relationship Id="rId2" Type="http://schemas.openxmlformats.org/officeDocument/2006/relationships/tags" Target="../tags/tag5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notesSlide" Target="../notesSlides/notesSlide2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2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notesSlide" Target="../notesSlides/notesSlide2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notesSlide" Target="../notesSlides/notesSlide24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tags" Target="../tags/tag65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64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9" Type="http://schemas.openxmlformats.org/officeDocument/2006/relationships/image" Target="../media/image16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tags" Target="../tags/tag69.xml"/><Relationship Id="rId7" Type="http://schemas.openxmlformats.org/officeDocument/2006/relationships/notesSlide" Target="../notesSlides/notesSlide26.xml"/><Relationship Id="rId2" Type="http://schemas.openxmlformats.org/officeDocument/2006/relationships/tags" Target="../tags/tag68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image" Target="../media/image16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tags" Target="../tags/tag2.xml"/><Relationship Id="rId7" Type="http://schemas.openxmlformats.org/officeDocument/2006/relationships/oleObject" Target="../embeddings/oleObject2.bin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4" Type="http://schemas.openxmlformats.org/officeDocument/2006/relationships/notesSlide" Target="../notesSlides/notesSlide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4" Type="http://schemas.openxmlformats.org/officeDocument/2006/relationships/notesSlide" Target="../notesSlides/notesSlide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notesSlide" Target="../notesSlides/notesSlide32.xml"/><Relationship Id="rId4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notesSlide" Target="../notesSlides/notesSlide3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4" Type="http://schemas.openxmlformats.org/officeDocument/2006/relationships/notesSlide" Target="../notesSlides/notesSlide3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5" Type="http://schemas.openxmlformats.org/officeDocument/2006/relationships/notesSlide" Target="../notesSlides/notesSlide36.xml"/><Relationship Id="rId4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5" Type="http://schemas.openxmlformats.org/officeDocument/2006/relationships/notesSlide" Target="../notesSlides/notesSlide37.xml"/><Relationship Id="rId4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notesSlide" Target="../notesSlides/notesSlide38.xml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4.xml"/><Relationship Id="rId7" Type="http://schemas.openxmlformats.org/officeDocument/2006/relationships/oleObject" Target="../embeddings/oleObject4.bin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5" Type="http://schemas.openxmlformats.org/officeDocument/2006/relationships/notesSlide" Target="../notesSlides/notesSlide40.xml"/><Relationship Id="rId4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tags" Target="../tags/tag11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1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tags" Target="../tags/tag113.xml"/><Relationship Id="rId7" Type="http://schemas.openxmlformats.org/officeDocument/2006/relationships/oleObject" Target="../embeddings/oleObject19.bin"/><Relationship Id="rId2" Type="http://schemas.openxmlformats.org/officeDocument/2006/relationships/tags" Target="../tags/tag1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notesSlide" Target="../notesSlides/notesSlide4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4" Type="http://schemas.openxmlformats.org/officeDocument/2006/relationships/notesSlide" Target="../notesSlides/notesSlide4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notesSlide" Target="../notesSlides/notesSlide4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21.xml"/><Relationship Id="rId7" Type="http://schemas.openxmlformats.org/officeDocument/2006/relationships/image" Target="../media/image21.wmf"/><Relationship Id="rId2" Type="http://schemas.openxmlformats.org/officeDocument/2006/relationships/tags" Target="../tags/tag120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0.bin"/><Relationship Id="rId5" Type="http://schemas.openxmlformats.org/officeDocument/2006/relationships/slideLayout" Target="../slideLayouts/slideLayout11.xml"/><Relationship Id="rId4" Type="http://schemas.openxmlformats.org/officeDocument/2006/relationships/tags" Target="../tags/tag12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Design of Digital Circuits</a:t>
            </a:r>
            <a:br>
              <a:rPr lang="en-US" dirty="0">
                <a:latin typeface="Garamond" charset="0"/>
              </a:rPr>
            </a:br>
            <a:r>
              <a:rPr lang="en-US" dirty="0">
                <a:latin typeface="Garamond" charset="0"/>
              </a:rPr>
              <a:t>Reading: Binary Numbers</a:t>
            </a:r>
          </a:p>
        </p:txBody>
      </p:sp>
      <p:sp>
        <p:nvSpPr>
          <p:cNvPr id="798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endParaRPr lang="en-US" i="1" dirty="0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 dirty="0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Required Reading</a:t>
            </a:r>
          </a:p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for Week 1</a:t>
            </a:r>
          </a:p>
          <a:p>
            <a:pPr eaLnBrk="1" hangingPunct="1"/>
            <a:r>
              <a:rPr lang="en-US" dirty="0">
                <a:latin typeface="Tahoma" charset="0"/>
              </a:rPr>
              <a:t>20-21 February 2020</a:t>
            </a:r>
          </a:p>
          <a:p>
            <a:pPr eaLnBrk="1" hangingPunct="1">
              <a:buFont typeface="Wingdings" charset="0"/>
              <a:buNone/>
            </a:pPr>
            <a:r>
              <a:rPr lang="en-US" dirty="0">
                <a:latin typeface="Tahoma" charset="0"/>
              </a:rPr>
              <a:t>Spring 2020</a:t>
            </a:r>
          </a:p>
          <a:p>
            <a:pPr eaLnBrk="1" hangingPunct="1">
              <a:buFont typeface="Wingdings" charset="0"/>
              <a:buNone/>
            </a:pPr>
            <a:endParaRPr lang="en-US" dirty="0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 dirty="0">
              <a:latin typeface="Tahoma" charset="0"/>
            </a:endParaRPr>
          </a:p>
          <a:p>
            <a:pPr eaLnBrk="1" hangingPunct="1">
              <a:buFont typeface="Wingdings" charset="0"/>
              <a:buNone/>
            </a:pPr>
            <a:endParaRPr lang="en-US" dirty="0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22003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Binary to Decimal Conversion</a:t>
            </a:r>
          </a:p>
        </p:txBody>
      </p:sp>
      <p:sp>
        <p:nvSpPr>
          <p:cNvPr id="1331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182563" eaLnBrk="1" hangingPunct="1"/>
            <a:r>
              <a:rPr lang="en-US" dirty="0"/>
              <a:t>Convert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10011</a:t>
            </a:r>
            <a:r>
              <a:rPr lang="en-US" baseline="-25000" dirty="0"/>
              <a:t>2</a:t>
            </a:r>
            <a:r>
              <a:rPr lang="en-US" dirty="0"/>
              <a:t> to decimal</a:t>
            </a:r>
          </a:p>
          <a:p>
            <a:pPr defTabSz="182563" eaLnBrk="1" hangingPunct="1">
              <a:buFont typeface="Wingdings 2" pitchFamily="18" charset="2"/>
              <a:buNone/>
            </a:pPr>
            <a:endParaRPr lang="en-US" dirty="0"/>
          </a:p>
          <a:p>
            <a:pPr defTabSz="182563" eaLnBrk="1" hangingPunct="1">
              <a:buFont typeface="Wingdings 2" pitchFamily="18" charset="2"/>
              <a:buNone/>
            </a:pPr>
            <a:r>
              <a:rPr lang="en-US" dirty="0"/>
              <a:t>	2</a:t>
            </a:r>
            <a:r>
              <a:rPr lang="en-US" baseline="30000" dirty="0"/>
              <a:t>4	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+ 	2</a:t>
            </a:r>
            <a:r>
              <a:rPr lang="en-US" baseline="30000" dirty="0"/>
              <a:t>3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 	+ 	2</a:t>
            </a:r>
            <a:r>
              <a:rPr lang="en-US" baseline="30000" dirty="0"/>
              <a:t>2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 	+ 	2</a:t>
            </a:r>
            <a:r>
              <a:rPr lang="en-US" baseline="30000" dirty="0"/>
              <a:t>1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 	+ 	2</a:t>
            </a:r>
            <a:r>
              <a:rPr lang="en-US" baseline="30000" dirty="0"/>
              <a:t>0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=</a:t>
            </a:r>
          </a:p>
          <a:p>
            <a:pPr defTabSz="182563" eaLnBrk="1" hangingPunct="1">
              <a:buFont typeface="Wingdings 2" pitchFamily="18" charset="2"/>
              <a:buNone/>
            </a:pPr>
            <a:r>
              <a:rPr lang="en-US" dirty="0"/>
              <a:t>	16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 	+ 	8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 	+ 	4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 	+ 	2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 	+ 	1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 	= </a:t>
            </a:r>
          </a:p>
          <a:p>
            <a:pPr defTabSz="182563" eaLnBrk="1" hangingPunct="1">
              <a:buFont typeface="Wingdings 2" pitchFamily="18" charset="2"/>
              <a:buNone/>
            </a:pPr>
            <a:r>
              <a:rPr lang="en-US" dirty="0"/>
              <a:t>	16 				+ 	0 				+ 	0 				+ 	2 				+ 	1					= 19</a:t>
            </a:r>
            <a:r>
              <a:rPr lang="en-US" baseline="-25000" dirty="0"/>
              <a:t>10 </a:t>
            </a:r>
          </a:p>
          <a:p>
            <a:pPr defTabSz="182563" eaLnBrk="1" hangingPunct="1"/>
            <a:endParaRPr lang="en-US" dirty="0"/>
          </a:p>
          <a:p>
            <a:pPr defTabSz="182563" eaLnBrk="1" hangingPunct="1">
              <a:buFont typeface="Wingdings 2" pitchFamily="18" charset="2"/>
              <a:buNone/>
            </a:pPr>
            <a:endParaRPr lang="en-US" dirty="0"/>
          </a:p>
          <a:p>
            <a:pPr defTabSz="182563" eaLnBrk="1" hangingPunct="1">
              <a:buFont typeface="Wingdings 2" pitchFamily="18" charset="2"/>
              <a:buNone/>
            </a:pPr>
            <a:endParaRPr lang="de-CH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4339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Decimal to Binary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pPr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Convert 47</a:t>
            </a:r>
            <a:r>
              <a:rPr lang="en-US" baseline="-25000" dirty="0"/>
              <a:t>10</a:t>
            </a:r>
            <a:r>
              <a:rPr lang="en-US" dirty="0"/>
              <a:t> to binary</a:t>
            </a:r>
          </a:p>
          <a:p>
            <a:pPr marL="0" indent="0" defTabSz="36576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marL="0" indent="0" defTabSz="36576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Decimal to Binary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pPr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Convert 47</a:t>
            </a:r>
            <a:r>
              <a:rPr lang="en-US" baseline="-25000" dirty="0"/>
              <a:t>10</a:t>
            </a:r>
            <a:r>
              <a:rPr lang="en-US" dirty="0"/>
              <a:t> to binary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Start with 2</a:t>
            </a:r>
            <a:r>
              <a:rPr lang="en-US" baseline="30000" dirty="0"/>
              <a:t>6</a:t>
            </a:r>
            <a:r>
              <a:rPr lang="en-US" dirty="0"/>
              <a:t> = 64 	is 64 ≤ 47 ?	no				do nothing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5</a:t>
            </a:r>
            <a:r>
              <a:rPr lang="en-US" dirty="0"/>
              <a:t> = 32</a:t>
            </a:r>
          </a:p>
          <a:p>
            <a:pPr marL="0" indent="0" defTabSz="36576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Decimal to Binary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pPr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Convert 47</a:t>
            </a:r>
            <a:r>
              <a:rPr lang="en-US" baseline="-25000" dirty="0"/>
              <a:t>10</a:t>
            </a:r>
            <a:r>
              <a:rPr lang="en-US" dirty="0"/>
              <a:t> to binary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Start with 2</a:t>
            </a:r>
            <a:r>
              <a:rPr lang="en-US" baseline="30000" dirty="0"/>
              <a:t>6</a:t>
            </a:r>
            <a:r>
              <a:rPr lang="en-US" dirty="0"/>
              <a:t> = 64 	is 64 ≤ 47 ?	no				do nothing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5</a:t>
            </a:r>
            <a:r>
              <a:rPr lang="en-US" dirty="0"/>
              <a:t> = 32 	is 32 ≤ 47 ?	yes				subtract 47 – 32 =15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 		2</a:t>
            </a:r>
            <a:r>
              <a:rPr lang="en-US" baseline="30000" dirty="0"/>
              <a:t>4</a:t>
            </a:r>
            <a:r>
              <a:rPr lang="en-US" dirty="0"/>
              <a:t>= 16		is 16 ≤ 15 ?	no				do nothing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3</a:t>
            </a:r>
            <a:r>
              <a:rPr lang="en-US" dirty="0"/>
              <a:t>= 8		is 8 ≤ 15 ? 		yes				subtract 15 – 8 = 7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2</a:t>
            </a:r>
            <a:r>
              <a:rPr lang="en-US" dirty="0"/>
              <a:t>= 4		is 4 ≤ 7 ? 		yes				subtract 7-4 = 3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1</a:t>
            </a:r>
            <a:r>
              <a:rPr lang="en-US" dirty="0"/>
              <a:t>= 2		is 2 ≤ 3 ?		yes				subtract 3-2 =1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0</a:t>
            </a:r>
            <a:r>
              <a:rPr lang="en-US" dirty="0"/>
              <a:t>= 1		is 1 ≤ 1 ?		yes				we are done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defTabSz="36576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Decimal to binary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5" y="1362075"/>
            <a:ext cx="8213725" cy="4972050"/>
          </a:xfrm>
        </p:spPr>
        <p:txBody>
          <a:bodyPr/>
          <a:lstStyle/>
          <a:p>
            <a:pPr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Convert 47</a:t>
            </a:r>
            <a:r>
              <a:rPr lang="en-US" baseline="-25000" dirty="0"/>
              <a:t>10</a:t>
            </a:r>
            <a:r>
              <a:rPr lang="en-US" dirty="0"/>
              <a:t> to binary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Start with 2</a:t>
            </a:r>
            <a:r>
              <a:rPr lang="en-US" baseline="30000" dirty="0"/>
              <a:t>6</a:t>
            </a:r>
            <a:r>
              <a:rPr lang="en-US" dirty="0"/>
              <a:t> = 64 	is 64 ≤ 47 ?	no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		do nothing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5</a:t>
            </a:r>
            <a:r>
              <a:rPr lang="en-US" dirty="0"/>
              <a:t> = 32 	is 32 ≤ 47 ?	yes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subtract 47 – 32 =15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 		2</a:t>
            </a:r>
            <a:r>
              <a:rPr lang="en-US" baseline="30000" dirty="0"/>
              <a:t>4</a:t>
            </a:r>
            <a:r>
              <a:rPr lang="en-US" dirty="0"/>
              <a:t>= 16		is 16 ≤ 15 ?	no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		do nothing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3</a:t>
            </a:r>
            <a:r>
              <a:rPr lang="en-US" dirty="0"/>
              <a:t>= 8		is 8 ≤ 15 ? 		yes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subtract 15 – 8 = 7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2</a:t>
            </a:r>
            <a:r>
              <a:rPr lang="en-US" dirty="0"/>
              <a:t>= 4		is 4 ≤ 7 ? 		yes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subtract 7-4 = 3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1</a:t>
            </a:r>
            <a:r>
              <a:rPr lang="en-US" dirty="0"/>
              <a:t>= 2		is 2 ≤ 3 ?		yes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subtract 3-2 =1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Now		2</a:t>
            </a:r>
            <a:r>
              <a:rPr lang="en-US" baseline="30000" dirty="0"/>
              <a:t>0</a:t>
            </a:r>
            <a:r>
              <a:rPr lang="en-US" dirty="0"/>
              <a:t>= 1		is 1 ≤ 1 ?		yes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		we are done</a:t>
            </a:r>
          </a:p>
          <a:p>
            <a:pPr lvl="1"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defTabSz="365760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Result is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0101111</a:t>
            </a:r>
            <a:r>
              <a:rPr lang="en-US" baseline="-25000" dirty="0"/>
              <a:t>2</a:t>
            </a:r>
          </a:p>
          <a:p>
            <a:pPr marL="0" indent="0" defTabSz="36576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6019800" y="1981200"/>
            <a:ext cx="0" cy="2362200"/>
          </a:xfrm>
          <a:prstGeom prst="straightConnector1">
            <a:avLst/>
          </a:prstGeom>
          <a:noFill/>
          <a:ln w="25400">
            <a:solidFill>
              <a:schemeClr val="accent1">
                <a:lumMod val="75000"/>
                <a:lumOff val="25000"/>
              </a:schemeClr>
            </a:solidFill>
            <a:miter lim="800000"/>
            <a:headEnd type="none" w="med" len="med"/>
            <a:tailEnd type="arrow"/>
          </a:ln>
          <a:effectLst/>
        </p:spPr>
      </p:cxn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GB"/>
              <a:t>Binary Values and Range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i="1" dirty="0"/>
              <a:t>N</a:t>
            </a:r>
            <a:r>
              <a:rPr lang="en-US" dirty="0"/>
              <a:t>-digit decimal number </a:t>
            </a: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values? </a:t>
            </a: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Range?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3-digit decimal number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10</a:t>
            </a:r>
            <a:r>
              <a:rPr lang="en-US" baseline="30000" dirty="0"/>
              <a:t>3</a:t>
            </a:r>
            <a:r>
              <a:rPr lang="en-US" dirty="0"/>
              <a:t> = 1000 possible values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Range: [0, 999]</a:t>
            </a:r>
            <a:endParaRPr lang="en-US" i="1" dirty="0"/>
          </a:p>
          <a:p>
            <a:pPr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i="1" dirty="0"/>
              <a:t>N</a:t>
            </a:r>
            <a:r>
              <a:rPr lang="en-US" dirty="0"/>
              <a:t>-bit binary number</a:t>
            </a: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values?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Range: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3-digit binary number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2</a:t>
            </a:r>
            <a:r>
              <a:rPr lang="en-US" baseline="30000" dirty="0"/>
              <a:t>3</a:t>
            </a:r>
            <a:r>
              <a:rPr lang="en-US" dirty="0"/>
              <a:t> = 8 possible values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Range: [0, 7] = [000</a:t>
            </a:r>
            <a:r>
              <a:rPr lang="en-US" baseline="-25000" dirty="0"/>
              <a:t>2</a:t>
            </a:r>
            <a:r>
              <a:rPr lang="en-US" dirty="0"/>
              <a:t> to 111</a:t>
            </a:r>
            <a:r>
              <a:rPr lang="en-US" baseline="-25000" dirty="0"/>
              <a:t>2</a:t>
            </a:r>
            <a:r>
              <a:rPr lang="en-US" dirty="0"/>
              <a:t>]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76800" y="1752600"/>
            <a:ext cx="1300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10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</a:p>
          <a:p>
            <a:pPr marL="0" lvl="1"/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[0, 10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 - 1]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6800" y="4162039"/>
            <a:ext cx="1170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</a:p>
          <a:p>
            <a:pPr marL="0" lvl="1"/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[0, 2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 - 1]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Hexadecimal (Base-16) Numbers</a:t>
            </a: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37713610"/>
              </p:ext>
            </p:extLst>
          </p:nvPr>
        </p:nvGraphicFramePr>
        <p:xfrm>
          <a:off x="1676400" y="1066800"/>
          <a:ext cx="5791200" cy="549275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93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51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Decimal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5" marB="45725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Hexadecimal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5" marB="45725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Binary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5" marB="45725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Hexadecimal (Base-16) Numbers</a:t>
            </a:r>
          </a:p>
        </p:txBody>
      </p:sp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76132531"/>
              </p:ext>
            </p:extLst>
          </p:nvPr>
        </p:nvGraphicFramePr>
        <p:xfrm>
          <a:off x="1676400" y="1066800"/>
          <a:ext cx="5791200" cy="549275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932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2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64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51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Decimal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5" marB="45725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Hexadecimal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5" marB="45725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Binary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5" marB="45725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0000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0001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0010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0011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0100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0101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0110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0111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1001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1011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1101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1110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2007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F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3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1111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olas" pitchFamily="49" charset="0"/>
                        <a:ea typeface="MS PGothic" pitchFamily="34" charset="-128"/>
                        <a:cs typeface="Consolas" pitchFamily="49" charset="0"/>
                      </a:endParaRPr>
                    </a:p>
                  </a:txBody>
                  <a:tcPr marT="0" marB="0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Hexadecimal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Binary numbers can be pretty long.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 neat trick is to use base 16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binary digits represent a hexadecimal digit?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32 bit number: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0101 1101 0111 0001 1001 1111 1010 0110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b="0" dirty="0">
                <a:latin typeface="Consolas" pitchFamily="49" charset="0"/>
                <a:cs typeface="Consolas" pitchFamily="49" charset="0"/>
              </a:rPr>
              <a:t>   </a:t>
            </a:r>
            <a:endParaRPr lang="de-CH" b="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8250" y="3166025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4</a:t>
            </a:r>
            <a:r>
              <a:rPr lang="en-US" sz="2000" dirty="0">
                <a:latin typeface="+mn-lt"/>
              </a:rPr>
              <a:t> (since 2</a:t>
            </a:r>
            <a:r>
              <a:rPr lang="en-US" sz="2000" baseline="30000" dirty="0">
                <a:latin typeface="+mn-lt"/>
              </a:rPr>
              <a:t>4</a:t>
            </a:r>
            <a:r>
              <a:rPr lang="en-US" sz="2000" dirty="0">
                <a:latin typeface="+mn-lt"/>
              </a:rPr>
              <a:t> = 16)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Hexadecimal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Binary numbers can be pretty long.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 neat trick is to use base 16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binary digits represent a hexadecimal digit?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32 bit number: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0101 1101 0111 0001 1001 1111 1010 0110</a:t>
            </a:r>
            <a:br>
              <a:rPr lang="en-US" dirty="0">
                <a:latin typeface="Consolas" pitchFamily="49" charset="0"/>
                <a:cs typeface="Consolas" pitchFamily="49" charset="0"/>
              </a:rPr>
            </a:br>
            <a:r>
              <a:rPr lang="en-US" dirty="0">
                <a:latin typeface="Consolas" pitchFamily="49" charset="0"/>
                <a:cs typeface="Consolas" pitchFamily="49" charset="0"/>
              </a:rPr>
              <a:t>   5    D    7    1    9    F    A    6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b="0" dirty="0">
                <a:latin typeface="Consolas" pitchFamily="49" charset="0"/>
                <a:cs typeface="Consolas" pitchFamily="49" charset="0"/>
              </a:rPr>
              <a:t>   </a:t>
            </a:r>
            <a:endParaRPr lang="de-CH" b="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8250" y="3166025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4</a:t>
            </a:r>
            <a:r>
              <a:rPr lang="en-US" sz="2000" dirty="0">
                <a:latin typeface="+mn-lt"/>
              </a:rPr>
              <a:t> (since 2</a:t>
            </a:r>
            <a:r>
              <a:rPr lang="en-US" sz="2000" baseline="30000" dirty="0">
                <a:latin typeface="+mn-lt"/>
              </a:rPr>
              <a:t>4</a:t>
            </a:r>
            <a:r>
              <a:rPr lang="en-US" sz="2000" dirty="0">
                <a:latin typeface="+mn-lt"/>
              </a:rPr>
              <a:t> = 16)</a:t>
            </a:r>
          </a:p>
        </p:txBody>
      </p:sp>
    </p:spTree>
    <p:extLst>
      <p:ext uri="{BB962C8B-B14F-4D97-AF65-F5344CB8AC3E}">
        <p14:creationId xmlns:p14="http://schemas.microsoft.com/office/powerpoint/2010/main" val="203439316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 eaLnBrk="1" hangingPunct="1"/>
            <a:r>
              <a:rPr lang="en-US"/>
              <a:t>Binary Numbers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1862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Hexadecimal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Binary numbers can be pretty long.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 neat trick is to use base 16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binary digits represent a hexadecimal digit?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32 bit number: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0101 1101 0111 0001 1001 1111 1010 0110</a:t>
            </a:r>
            <a:br>
              <a:rPr lang="en-US" dirty="0">
                <a:latin typeface="Consolas" pitchFamily="49" charset="0"/>
                <a:cs typeface="Consolas" pitchFamily="49" charset="0"/>
              </a:rPr>
            </a:br>
            <a:r>
              <a:rPr lang="en-US" dirty="0">
                <a:latin typeface="Consolas" pitchFamily="49" charset="0"/>
                <a:cs typeface="Consolas" pitchFamily="49" charset="0"/>
              </a:rPr>
              <a:t>   5    D    7    1    9    F    A    6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The other way is just as simple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C    E    2    8    3    5    4    B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b="0" dirty="0">
                <a:latin typeface="Consolas" pitchFamily="49" charset="0"/>
                <a:cs typeface="Consolas" pitchFamily="49" charset="0"/>
              </a:rPr>
              <a:t>   </a:t>
            </a:r>
            <a:endParaRPr lang="de-CH" b="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8250" y="3166025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4</a:t>
            </a:r>
            <a:r>
              <a:rPr lang="en-US" sz="2000" dirty="0">
                <a:latin typeface="+mn-lt"/>
              </a:rPr>
              <a:t> (since 2</a:t>
            </a:r>
            <a:r>
              <a:rPr lang="en-US" sz="2000" baseline="30000" dirty="0">
                <a:latin typeface="+mn-lt"/>
              </a:rPr>
              <a:t>4</a:t>
            </a:r>
            <a:r>
              <a:rPr lang="en-US" sz="2000" dirty="0">
                <a:latin typeface="+mn-lt"/>
              </a:rPr>
              <a:t> = 16)</a:t>
            </a:r>
          </a:p>
        </p:txBody>
      </p:sp>
    </p:spTree>
    <p:extLst>
      <p:ext uri="{BB962C8B-B14F-4D97-AF65-F5344CB8AC3E}">
        <p14:creationId xmlns:p14="http://schemas.microsoft.com/office/powerpoint/2010/main" val="93836506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Hexadecimal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Binary numbers can be pretty long.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 neat trick is to use base 16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binary digits represent a hexadecimal digit?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32 bit number: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0101 1101 0111 0001 1001 1111 1010 0110</a:t>
            </a:r>
            <a:br>
              <a:rPr lang="en-US" dirty="0">
                <a:latin typeface="Consolas" pitchFamily="49" charset="0"/>
                <a:cs typeface="Consolas" pitchFamily="49" charset="0"/>
              </a:rPr>
            </a:br>
            <a:r>
              <a:rPr lang="en-US" dirty="0">
                <a:latin typeface="Consolas" pitchFamily="49" charset="0"/>
                <a:cs typeface="Consolas" pitchFamily="49" charset="0"/>
              </a:rPr>
              <a:t>   5    D    7    1    9    F    A    6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The other way is just as simple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C    E    2    8    3    5    4    B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1100 1110 0010 1000 0011 0101 0100 1011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b="0" dirty="0">
                <a:latin typeface="Consolas" pitchFamily="49" charset="0"/>
                <a:cs typeface="Consolas" pitchFamily="49" charset="0"/>
              </a:rPr>
              <a:t>   </a:t>
            </a:r>
            <a:endParaRPr lang="de-CH" b="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48250" y="3166025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4</a:t>
            </a:r>
            <a:r>
              <a:rPr lang="en-US" sz="2000" dirty="0">
                <a:latin typeface="+mn-lt"/>
              </a:rPr>
              <a:t> (since 2</a:t>
            </a:r>
            <a:r>
              <a:rPr lang="en-US" sz="2000" baseline="30000" dirty="0">
                <a:latin typeface="+mn-lt"/>
              </a:rPr>
              <a:t>4</a:t>
            </a:r>
            <a:r>
              <a:rPr lang="en-US" sz="2000" dirty="0">
                <a:latin typeface="+mn-lt"/>
              </a:rPr>
              <a:t> = 16)</a:t>
            </a:r>
          </a:p>
        </p:txBody>
      </p:sp>
    </p:spTree>
    <p:extLst>
      <p:ext uri="{BB962C8B-B14F-4D97-AF65-F5344CB8AC3E}">
        <p14:creationId xmlns:p14="http://schemas.microsoft.com/office/powerpoint/2010/main" val="16629217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Hexadecimal to Decimal Conversion</a:t>
            </a:r>
            <a:endParaRPr lang="de-CH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Convert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4AF</a:t>
            </a:r>
            <a:r>
              <a:rPr lang="en-US" baseline="-25000" dirty="0"/>
              <a:t>16</a:t>
            </a:r>
            <a:r>
              <a:rPr lang="en-US" dirty="0"/>
              <a:t>  (or 0x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4AF</a:t>
            </a:r>
            <a:r>
              <a:rPr lang="en-US" dirty="0"/>
              <a:t>) to decimal</a:t>
            </a:r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>
              <a:buFont typeface="Wingdings 2" pitchFamily="18" charset="2"/>
              <a:buNone/>
            </a:pPr>
            <a:endParaRPr lang="en-US" dirty="0"/>
          </a:p>
          <a:p>
            <a:pPr eaLnBrk="1" hangingPunct="1">
              <a:buFont typeface="Wingdings 2" pitchFamily="18" charset="2"/>
              <a:buNone/>
            </a:pPr>
            <a:endParaRPr lang="de-CH" dirty="0"/>
          </a:p>
          <a:p>
            <a:pPr eaLnBrk="1" hangingPunct="1"/>
            <a:endParaRPr lang="de-CH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Hexadecimal to decimal conversion</a:t>
            </a:r>
            <a:endParaRPr lang="de-CH"/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273050" eaLnBrk="1" hangingPunct="1"/>
            <a:r>
              <a:rPr lang="en-US" dirty="0"/>
              <a:t>Convert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4AF</a:t>
            </a:r>
            <a:r>
              <a:rPr lang="en-US" baseline="-25000" dirty="0"/>
              <a:t>16</a:t>
            </a:r>
            <a:r>
              <a:rPr lang="en-US" dirty="0"/>
              <a:t>  (or 0x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4AF</a:t>
            </a:r>
            <a:r>
              <a:rPr lang="en-US" dirty="0"/>
              <a:t>) to decimal</a:t>
            </a:r>
          </a:p>
          <a:p>
            <a:pPr defTabSz="273050" eaLnBrk="1" hangingPunct="1"/>
            <a:endParaRPr lang="en-US" dirty="0"/>
          </a:p>
          <a:p>
            <a:pPr defTabSz="273050" eaLnBrk="1" hangingPunct="1">
              <a:buFont typeface="Wingdings 2" pitchFamily="18" charset="2"/>
              <a:buNone/>
            </a:pPr>
            <a:r>
              <a:rPr lang="en-US" dirty="0"/>
              <a:t> 	16</a:t>
            </a:r>
            <a:r>
              <a:rPr lang="en-US" baseline="30000" dirty="0"/>
              <a:t>2		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</a:t>
            </a:r>
            <a:r>
              <a:rPr lang="en-US" dirty="0"/>
              <a:t>	+ 	16</a:t>
            </a:r>
            <a:r>
              <a:rPr lang="en-US" baseline="30000" dirty="0"/>
              <a:t>1	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</a:t>
            </a:r>
            <a:r>
              <a:rPr lang="en-US" dirty="0"/>
              <a:t> 		+ 	16</a:t>
            </a:r>
            <a:r>
              <a:rPr lang="en-US" baseline="30000" dirty="0"/>
              <a:t>0	</a:t>
            </a:r>
            <a:r>
              <a:rPr lang="en-US" dirty="0"/>
              <a:t>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F</a:t>
            </a:r>
            <a:r>
              <a:rPr lang="en-US" dirty="0"/>
              <a:t> 		=</a:t>
            </a:r>
          </a:p>
          <a:p>
            <a:pPr defTabSz="273050" eaLnBrk="1" hangingPunct="1">
              <a:buFont typeface="Wingdings 2" pitchFamily="18" charset="2"/>
              <a:buNone/>
            </a:pPr>
            <a:r>
              <a:rPr lang="en-US" dirty="0"/>
              <a:t>	256	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</a:t>
            </a:r>
            <a:r>
              <a:rPr lang="en-US" dirty="0"/>
              <a:t> 	+ 	16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10</a:t>
            </a:r>
            <a:r>
              <a:rPr lang="en-US" dirty="0"/>
              <a:t> 	+ 	1		×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15</a:t>
            </a:r>
            <a:r>
              <a:rPr lang="en-US" dirty="0"/>
              <a:t> 	= </a:t>
            </a:r>
          </a:p>
          <a:p>
            <a:pPr defTabSz="273050" eaLnBrk="1" hangingPunct="1">
              <a:buFont typeface="Wingdings 2" pitchFamily="18" charset="2"/>
              <a:buNone/>
            </a:pPr>
            <a:r>
              <a:rPr lang="en-US" dirty="0"/>
              <a:t>	1024 				+ 	160 					+ 	15 				= 1199</a:t>
            </a:r>
            <a:r>
              <a:rPr lang="en-US" baseline="-25000" dirty="0"/>
              <a:t>10 </a:t>
            </a:r>
          </a:p>
          <a:p>
            <a:pPr defTabSz="273050" eaLnBrk="1" hangingPunct="1"/>
            <a:endParaRPr lang="en-US" dirty="0"/>
          </a:p>
          <a:p>
            <a:pPr defTabSz="273050" eaLnBrk="1" hangingPunct="1">
              <a:buFont typeface="Wingdings 2" pitchFamily="18" charset="2"/>
              <a:buNone/>
            </a:pPr>
            <a:endParaRPr lang="en-US" dirty="0"/>
          </a:p>
          <a:p>
            <a:pPr defTabSz="273050" eaLnBrk="1" hangingPunct="1">
              <a:buFont typeface="Wingdings 2" pitchFamily="18" charset="2"/>
              <a:buNone/>
            </a:pPr>
            <a:endParaRPr lang="de-CH" dirty="0"/>
          </a:p>
          <a:p>
            <a:pPr defTabSz="273050" eaLnBrk="1" hangingPunct="1"/>
            <a:endParaRPr lang="de-CH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Bits, Bytes, Nibbles…</a:t>
            </a:r>
          </a:p>
        </p:txBody>
      </p:sp>
      <p:graphicFrame>
        <p:nvGraphicFramePr>
          <p:cNvPr id="27653" name="Object 4"/>
          <p:cNvGraphicFramePr>
            <a:graphicFrameLocks noGrp="1" noChangeAspect="1"/>
          </p:cNvGraphicFramePr>
          <p:nvPr>
            <p:ph sz="quarter" idx="4294967295"/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27906242"/>
              </p:ext>
            </p:extLst>
          </p:nvPr>
        </p:nvGraphicFramePr>
        <p:xfrm>
          <a:off x="2963863" y="1600200"/>
          <a:ext cx="3216275" cy="140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5" name="VISIO" r:id="rId9" imgW="1286256" imgH="562356" progId="Visio.Drawing.6">
                  <p:embed/>
                </p:oleObj>
              </mc:Choice>
              <mc:Fallback>
                <p:oleObj name="VISIO" r:id="rId9" imgW="1286256" imgH="562356" progId="Visio.Drawing.6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3863" y="1600200"/>
                        <a:ext cx="3216275" cy="140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4" name="Object 2"/>
          <p:cNvGraphicFramePr>
            <a:graphicFrameLocks noGrp="1" noChangeAspect="1"/>
          </p:cNvGraphicFramePr>
          <p:nvPr>
            <p:ph sz="quarter" idx="4294967295"/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954248085"/>
              </p:ext>
            </p:extLst>
          </p:nvPr>
        </p:nvGraphicFramePr>
        <p:xfrm>
          <a:off x="3400425" y="2971800"/>
          <a:ext cx="2343150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6" name="VISIO" r:id="rId11" imgW="937260" imgH="638556" progId="Visio.Drawing.6">
                  <p:embed/>
                </p:oleObj>
              </mc:Choice>
              <mc:Fallback>
                <p:oleObj name="VISIO" r:id="rId11" imgW="937260" imgH="638556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0425" y="2971800"/>
                        <a:ext cx="2343150" cy="159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5" name="Object 3"/>
          <p:cNvGraphicFramePr>
            <a:graphicFrameLocks noGrp="1" noChangeAspect="1"/>
          </p:cNvGraphicFramePr>
          <p:nvPr>
            <p:ph sz="quarter" idx="4294967295"/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697615596"/>
              </p:ext>
            </p:extLst>
          </p:nvPr>
        </p:nvGraphicFramePr>
        <p:xfrm>
          <a:off x="2944813" y="4541838"/>
          <a:ext cx="3254375" cy="140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7" name="VISIO" r:id="rId13" imgW="1301496" imgH="560832" progId="Visio.Drawing.6">
                  <p:embed/>
                </p:oleObj>
              </mc:Choice>
              <mc:Fallback>
                <p:oleObj name="VISIO" r:id="rId13" imgW="1301496" imgH="560832" progId="Visio.Drawing.6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4813" y="4541838"/>
                        <a:ext cx="3254375" cy="1401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Powers of Two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10</a:t>
            </a:r>
            <a:r>
              <a:rPr lang="en-US" sz="3200" dirty="0"/>
              <a:t> = 1 kilo 	</a:t>
            </a:r>
            <a:r>
              <a:rPr lang="en-US" sz="2000" dirty="0"/>
              <a:t>≈</a:t>
            </a:r>
            <a:r>
              <a:rPr lang="en-US" sz="3200" dirty="0"/>
              <a:t> 1000  	(1024)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20</a:t>
            </a:r>
            <a:r>
              <a:rPr lang="en-US" sz="3200" dirty="0"/>
              <a:t> = 1 mega 	</a:t>
            </a:r>
            <a:r>
              <a:rPr lang="en-US" sz="2000" dirty="0"/>
              <a:t>≈</a:t>
            </a:r>
            <a:r>
              <a:rPr lang="en-US" sz="3200" dirty="0"/>
              <a:t> 1 million  (1,048,576)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30</a:t>
            </a:r>
            <a:r>
              <a:rPr lang="en-US" sz="3200" dirty="0"/>
              <a:t> = 1 </a:t>
            </a:r>
            <a:r>
              <a:rPr lang="en-US" sz="3200" dirty="0" err="1"/>
              <a:t>giga</a:t>
            </a:r>
            <a:r>
              <a:rPr lang="en-US" sz="3200" dirty="0"/>
              <a:t> 	</a:t>
            </a:r>
            <a:r>
              <a:rPr lang="en-US" sz="2000" dirty="0"/>
              <a:t>≈</a:t>
            </a:r>
            <a:r>
              <a:rPr lang="en-US" sz="3200" dirty="0"/>
              <a:t> 1 billion 	(1,073,741,824)</a:t>
            </a:r>
          </a:p>
          <a:p>
            <a:pPr eaLnBrk="1" hangingPunct="1">
              <a:buFont typeface="Wingdings" pitchFamily="2" charset="2"/>
              <a:buNone/>
            </a:pPr>
            <a:endParaRPr lang="en-US" sz="3200" dirty="0"/>
          </a:p>
          <a:p>
            <a:pPr eaLnBrk="1" hangingPunct="1"/>
            <a:endParaRPr lang="en-US" sz="3200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Powers of Two (SI Compatible) 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10</a:t>
            </a:r>
            <a:r>
              <a:rPr lang="en-US" sz="3200" dirty="0"/>
              <a:t> = 1 </a:t>
            </a:r>
            <a:r>
              <a:rPr lang="en-US" sz="3200" dirty="0" err="1"/>
              <a:t>kibi</a:t>
            </a:r>
            <a:r>
              <a:rPr lang="en-US" sz="3200" dirty="0"/>
              <a:t> 	</a:t>
            </a:r>
            <a:r>
              <a:rPr lang="en-US" sz="2000" dirty="0"/>
              <a:t>≈</a:t>
            </a:r>
            <a:r>
              <a:rPr lang="en-US" sz="3200" dirty="0"/>
              <a:t> 1000  	(1024)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20</a:t>
            </a:r>
            <a:r>
              <a:rPr lang="en-US" sz="3200" dirty="0"/>
              <a:t> = 1 </a:t>
            </a:r>
            <a:r>
              <a:rPr lang="en-US" sz="3200" dirty="0" err="1"/>
              <a:t>mebi</a:t>
            </a:r>
            <a:r>
              <a:rPr lang="en-US" sz="3200" dirty="0"/>
              <a:t> 	</a:t>
            </a:r>
            <a:r>
              <a:rPr lang="en-US" sz="2000" dirty="0"/>
              <a:t>≈</a:t>
            </a:r>
            <a:r>
              <a:rPr lang="en-US" sz="3200" dirty="0"/>
              <a:t> 1 million  (1,048,576)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2</a:t>
            </a:r>
            <a:r>
              <a:rPr lang="en-US" sz="3200" baseline="30000" dirty="0"/>
              <a:t>30</a:t>
            </a:r>
            <a:r>
              <a:rPr lang="en-US" sz="3200" dirty="0"/>
              <a:t> = 1 </a:t>
            </a:r>
            <a:r>
              <a:rPr lang="en-US" sz="3200" dirty="0" err="1"/>
              <a:t>gibi</a:t>
            </a:r>
            <a:r>
              <a:rPr lang="en-US" sz="3200" dirty="0"/>
              <a:t> 	</a:t>
            </a:r>
            <a:r>
              <a:rPr lang="en-US" sz="2000" dirty="0"/>
              <a:t>≈</a:t>
            </a:r>
            <a:r>
              <a:rPr lang="en-US" sz="3200" dirty="0"/>
              <a:t> 1 billion 	(1,073,741,824)</a:t>
            </a:r>
          </a:p>
          <a:p>
            <a:pPr eaLnBrk="1" hangingPunct="1">
              <a:buFont typeface="Wingdings" pitchFamily="2" charset="2"/>
              <a:buNone/>
            </a:pPr>
            <a:endParaRPr lang="en-US" sz="3200" dirty="0"/>
          </a:p>
          <a:p>
            <a:pPr eaLnBrk="1" hangingPunct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5042055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Estimating Powers of Two</a:t>
            </a:r>
          </a:p>
        </p:txBody>
      </p:sp>
      <p:sp>
        <p:nvSpPr>
          <p:cNvPr id="52227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3200" dirty="0"/>
              <a:t>What is the value of 2</a:t>
            </a:r>
            <a:r>
              <a:rPr lang="en-US" sz="3200" baseline="30000" dirty="0"/>
              <a:t>24</a:t>
            </a:r>
            <a:r>
              <a:rPr lang="en-US" sz="3200" dirty="0"/>
              <a:t>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n-US" sz="3200" dirty="0">
              <a:solidFill>
                <a:schemeClr val="accent3"/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n-US" sz="3200" dirty="0">
              <a:solidFill>
                <a:srgbClr val="0000CC"/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3200" dirty="0"/>
              <a:t>How many values can a 32-bit variable represent?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n-US" sz="3200" dirty="0">
              <a:solidFill>
                <a:schemeClr val="accent3"/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n-US" sz="3200" dirty="0"/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Estimating Powers of Two</a:t>
            </a:r>
          </a:p>
        </p:txBody>
      </p:sp>
      <p:sp>
        <p:nvSpPr>
          <p:cNvPr id="52227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396875" y="1362075"/>
            <a:ext cx="7985125" cy="4972050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3200" dirty="0"/>
              <a:t>What is the value of 2</a:t>
            </a:r>
            <a:r>
              <a:rPr lang="en-US" sz="3200" baseline="30000" dirty="0"/>
              <a:t>24</a:t>
            </a:r>
            <a:r>
              <a:rPr lang="en-US" sz="3200" dirty="0"/>
              <a:t>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r>
              <a:rPr lang="en-US" sz="3200" dirty="0">
                <a:solidFill>
                  <a:schemeClr val="accent2"/>
                </a:solidFill>
              </a:rPr>
              <a:t>	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3200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4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  <a:cs typeface="Times New Roman" pitchFamily="18" charset="0"/>
              </a:rPr>
              <a:t>×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2</a:t>
            </a:r>
            <a:r>
              <a:rPr lang="en-US" sz="3200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20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≈ 16 million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n-US" sz="3200" dirty="0">
              <a:solidFill>
                <a:srgbClr val="0000CC"/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3200" dirty="0"/>
              <a:t>How many values can a 32-bit variable represent?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r>
              <a:rPr lang="en-US" sz="3200" dirty="0"/>
              <a:t>	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3200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2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  <a:cs typeface="Times New Roman" pitchFamily="18" charset="0"/>
              </a:rPr>
              <a:t>×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2</a:t>
            </a:r>
            <a:r>
              <a:rPr lang="en-US" sz="3200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30</a:t>
            </a:r>
            <a:r>
              <a:rPr lang="en-US" sz="32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≈ 4 billion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endParaRPr lang="en-US" sz="3200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Addition</a:t>
            </a:r>
            <a:endParaRPr lang="de-CH"/>
          </a:p>
        </p:txBody>
      </p:sp>
      <p:sp>
        <p:nvSpPr>
          <p:cNvPr id="31747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Decimal</a:t>
            </a:r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Binary</a:t>
            </a:r>
            <a:endParaRPr lang="de-CH"/>
          </a:p>
        </p:txBody>
      </p:sp>
      <p:graphicFrame>
        <p:nvGraphicFramePr>
          <p:cNvPr id="31748" name="Object 6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2667000" y="1508125"/>
          <a:ext cx="2927350" cy="180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2" name="VISIO" r:id="rId5" imgW="854964" imgH="527304" progId="Visio.Drawing.6">
                  <p:embed/>
                </p:oleObj>
              </mc:Choice>
              <mc:Fallback>
                <p:oleObj name="VISIO" r:id="rId5" imgW="854964" imgH="527304" progId="Visio.Drawing.6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508125"/>
                        <a:ext cx="2927350" cy="180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9" name="Object 7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2667000" y="3798888"/>
          <a:ext cx="2817813" cy="176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3" name="VISIO" r:id="rId7" imgW="858012" imgH="536448" progId="Visio.Drawing.6">
                  <p:embed/>
                </p:oleObj>
              </mc:Choice>
              <mc:Fallback>
                <p:oleObj name="VISIO" r:id="rId7" imgW="858012" imgH="536448" progId="Visio.Drawing.6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98888"/>
                        <a:ext cx="2817813" cy="176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 This Lecture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How to express numbers using only 1s and 0s</a:t>
            </a:r>
          </a:p>
          <a:p>
            <a:pPr eaLnBrk="1" hangingPunct="1"/>
            <a:r>
              <a:rPr lang="en-US"/>
              <a:t>Using hexadecimal numbers to express binary numbers</a:t>
            </a:r>
          </a:p>
          <a:p>
            <a:pPr eaLnBrk="1" hangingPunct="1"/>
            <a:r>
              <a:rPr lang="en-US"/>
              <a:t>Different systems to express negative numbers</a:t>
            </a:r>
          </a:p>
          <a:p>
            <a:pPr eaLnBrk="1" hangingPunct="1"/>
            <a:r>
              <a:rPr lang="en-US"/>
              <a:t>Adding and subtracting with binary numbers</a:t>
            </a:r>
          </a:p>
          <a:p>
            <a:pPr eaLnBrk="1" hangingPunct="1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Add the Following Numbers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</p:txBody>
      </p:sp>
      <p:graphicFrame>
        <p:nvGraphicFramePr>
          <p:cNvPr id="32772" name="Object 1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668463" y="2133600"/>
          <a:ext cx="2522537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6" name="VISIO" r:id="rId5" imgW="504444" imgH="286512" progId="Visio.Drawing.6">
                  <p:embed/>
                </p:oleObj>
              </mc:Choice>
              <mc:Fallback>
                <p:oleObj name="VISIO" r:id="rId5" imgW="504444" imgH="286512" progId="Visio.Drawing.6">
                  <p:embed/>
                  <p:pic>
                    <p:nvPicPr>
                      <p:cNvPr id="0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8463" y="2133600"/>
                        <a:ext cx="2522537" cy="143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773" name="Object 2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5326063" y="2133600"/>
          <a:ext cx="2522537" cy="143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07" name="VISIO" r:id="rId7" imgW="504444" imgH="286512" progId="Visio.Drawing.6">
                  <p:embed/>
                </p:oleObj>
              </mc:Choice>
              <mc:Fallback>
                <p:oleObj name="VISIO" r:id="rId7" imgW="504444" imgH="286512" progId="Visio.Drawing.6">
                  <p:embed/>
                  <p:pic>
                    <p:nvPicPr>
                      <p:cNvPr id="0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6063" y="2133600"/>
                        <a:ext cx="2522537" cy="1431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Add the Following Numbers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</p:txBody>
      </p:sp>
      <p:graphicFrame>
        <p:nvGraphicFramePr>
          <p:cNvPr id="33796" name="Object 3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673225" y="1620838"/>
          <a:ext cx="2517775" cy="295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3" name="VISIO" r:id="rId5" imgW="503605" imgH="590328" progId="Visio.Drawing.6">
                  <p:embed/>
                </p:oleObj>
              </mc:Choice>
              <mc:Fallback>
                <p:oleObj name="VISIO" r:id="rId5" imgW="503605" imgH="590328" progId="Visio.Drawing.6">
                  <p:embed/>
                  <p:pic>
                    <p:nvPicPr>
                      <p:cNvPr id="0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3225" y="1620838"/>
                        <a:ext cx="2517775" cy="295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797" name="Object 6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5334000" y="1600200"/>
          <a:ext cx="2522538" cy="256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4" name="VISIO" r:id="rId7" imgW="504444" imgH="513588" progId="Visio.Drawing.6">
                  <p:embed/>
                </p:oleObj>
              </mc:Choice>
              <mc:Fallback>
                <p:oleObj name="VISIO" r:id="rId7" imgW="504444" imgH="513588" progId="Visio.Drawing.6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1600200"/>
                        <a:ext cx="2522538" cy="2568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29200" y="4071938"/>
            <a:ext cx="3048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alibri" pitchFamily="34" charset="0"/>
              </a:rPr>
              <a:t>OVERFLOW !</a:t>
            </a:r>
            <a:endParaRPr lang="de-CH" sz="28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Overflow</a:t>
            </a:r>
          </a:p>
        </p:txBody>
      </p:sp>
      <p:sp>
        <p:nvSpPr>
          <p:cNvPr id="3482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Digital systems operate on a fixed number of bits</a:t>
            </a:r>
          </a:p>
          <a:p>
            <a:pPr eaLnBrk="1" hangingPunct="1"/>
            <a:r>
              <a:rPr lang="en-US"/>
              <a:t>Addition overflows when the result is too big to fit in the available number of bits</a:t>
            </a:r>
          </a:p>
          <a:p>
            <a:pPr eaLnBrk="1" hangingPunct="1"/>
            <a:r>
              <a:rPr lang="en-US"/>
              <a:t>See previous example of 11 + 6</a:t>
            </a:r>
          </a:p>
          <a:p>
            <a:pPr eaLnBrk="1" hangingPunct="1"/>
            <a:endParaRPr lang="de-CH"/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 dirty="0"/>
              <a:t>Overflow (Is It a Problem?)</a:t>
            </a:r>
          </a:p>
        </p:txBody>
      </p:sp>
      <p:sp>
        <p:nvSpPr>
          <p:cNvPr id="35844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Possible faults</a:t>
            </a:r>
          </a:p>
          <a:p>
            <a:pPr eaLnBrk="1" hangingPunct="1"/>
            <a:r>
              <a:rPr lang="en-US"/>
              <a:t>Security issues</a:t>
            </a:r>
          </a:p>
        </p:txBody>
      </p:sp>
      <p:pic>
        <p:nvPicPr>
          <p:cNvPr id="35845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43000"/>
            <a:ext cx="3670300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663" y="1295400"/>
            <a:ext cx="2522537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5403325" y="3256890"/>
            <a:ext cx="3048000" cy="822960"/>
          </a:xfrm>
          <a:prstGeom prst="ellipse">
            <a:avLst/>
          </a:prstGeom>
          <a:ln w="57150">
            <a:solidFill>
              <a:srgbClr val="A81E5B">
                <a:alpha val="74902"/>
              </a:srgbClr>
            </a:solidFill>
          </a:ln>
        </p:spPr>
        <p:txBody>
          <a:bodyPr wrap="square" rtlCol="0" anchor="ctr">
            <a:spAutoFit/>
          </a:bodyPr>
          <a:lstStyle/>
          <a:p>
            <a:pPr algn="ctr" eaLnBrk="1" hangingPunct="1">
              <a:buClr>
                <a:schemeClr val="accent1">
                  <a:lumMod val="75000"/>
                  <a:lumOff val="25000"/>
                </a:schemeClr>
              </a:buClr>
            </a:pP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GB"/>
              <a:t>Binary Values and Range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i="1" dirty="0"/>
              <a:t>N</a:t>
            </a:r>
            <a:r>
              <a:rPr lang="en-US" dirty="0"/>
              <a:t>-digit decimal number </a:t>
            </a: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values? </a:t>
            </a: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Range?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3-digit decimal number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10</a:t>
            </a:r>
            <a:r>
              <a:rPr lang="en-US" baseline="30000" dirty="0"/>
              <a:t>3</a:t>
            </a:r>
            <a:r>
              <a:rPr lang="en-US" dirty="0"/>
              <a:t> = 1000 possible values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Range: [0, 999]</a:t>
            </a:r>
            <a:endParaRPr lang="en-US" i="1" dirty="0"/>
          </a:p>
          <a:p>
            <a:pPr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i="1" dirty="0"/>
              <a:t>N</a:t>
            </a:r>
            <a:r>
              <a:rPr lang="en-US" dirty="0"/>
              <a:t>-bit binary number</a:t>
            </a: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many values?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Range: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lvl="1" eaLnBrk="1" hangingPunct="1">
              <a:lnSpc>
                <a:spcPct val="90000"/>
              </a:lnSpc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3-digit binary number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2</a:t>
            </a:r>
            <a:r>
              <a:rPr lang="en-US" baseline="30000" dirty="0"/>
              <a:t>3</a:t>
            </a:r>
            <a:r>
              <a:rPr lang="en-US" dirty="0"/>
              <a:t> = 8 possible values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/>
              <a:t>Range: [0, 7] = [000</a:t>
            </a:r>
            <a:r>
              <a:rPr lang="en-US" baseline="-25000" dirty="0"/>
              <a:t>2</a:t>
            </a:r>
            <a:r>
              <a:rPr lang="en-US" dirty="0"/>
              <a:t> to 111</a:t>
            </a:r>
            <a:r>
              <a:rPr lang="en-US" baseline="-25000" dirty="0"/>
              <a:t>2</a:t>
            </a:r>
            <a:r>
              <a:rPr lang="en-US" dirty="0"/>
              <a:t>]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76800" y="1752600"/>
            <a:ext cx="1300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10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</a:p>
          <a:p>
            <a:pPr marL="0" lvl="1"/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[0, 10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 - 1]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6800" y="4162039"/>
            <a:ext cx="1170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</a:p>
          <a:p>
            <a:pPr marL="0" lvl="1"/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[0, 2</a:t>
            </a:r>
            <a:r>
              <a:rPr lang="en-US" sz="2000" b="1" i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N</a:t>
            </a:r>
            <a:r>
              <a:rPr lang="en-US" sz="20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+mn-lt"/>
              </a:rPr>
              <a:t> - 1]</a:t>
            </a:r>
          </a:p>
        </p:txBody>
      </p:sp>
    </p:spTree>
    <p:extLst>
      <p:ext uri="{BB962C8B-B14F-4D97-AF65-F5344CB8AC3E}">
        <p14:creationId xmlns:p14="http://schemas.microsoft.com/office/powerpoint/2010/main" val="34336700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Signed Binary Numbers</a:t>
            </a:r>
          </a:p>
        </p:txBody>
      </p:sp>
      <p:sp>
        <p:nvSpPr>
          <p:cNvPr id="3789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Sign/Magnitude Numbers</a:t>
            </a:r>
          </a:p>
          <a:p>
            <a:pPr eaLnBrk="1" hangingPunct="1"/>
            <a:r>
              <a:rPr lang="en-US"/>
              <a:t>One’s Complement Numbers</a:t>
            </a:r>
          </a:p>
          <a:p>
            <a:pPr eaLnBrk="1" hangingPunct="1"/>
            <a:r>
              <a:rPr lang="en-US"/>
              <a:t>Two’s Complement Numbers</a:t>
            </a:r>
          </a:p>
          <a:p>
            <a:pPr eaLnBrk="1" hangingPunct="1"/>
            <a:endParaRPr lang="de-CH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Sign/Magnitude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1 sign bit, N-1 magnitude bits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Sign bit is the most significant (left-most) bit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Positive number: sign bit = 0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Negative number: sign bit = 1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Example, 4-bit sign/mag representations of ± 6: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+6 =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- 6 =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 of an N-bit sign/magnitude number: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</a:t>
            </a:r>
            <a:endParaRPr lang="en-US" dirty="0">
              <a:solidFill>
                <a:schemeClr val="accent3"/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38917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2800" b="1">
              <a:solidFill>
                <a:srgbClr val="0000CC"/>
              </a:solidFill>
              <a:latin typeface="Times New Roman" pitchFamily="18" charset="0"/>
            </a:endParaRPr>
          </a:p>
        </p:txBody>
      </p:sp>
      <p:graphicFrame>
        <p:nvGraphicFramePr>
          <p:cNvPr id="38918" name="Object 2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4648200" y="2514600"/>
          <a:ext cx="35369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8" name="Equation" r:id="rId8" imgW="1625600" imgH="685800" progId="Equation.DSMT4">
                  <p:embed/>
                </p:oleObj>
              </mc:Choice>
              <mc:Fallback>
                <p:oleObj name="Equation" r:id="rId8" imgW="1625600" imgH="6858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14600"/>
                        <a:ext cx="35369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Sign/Magnitude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1 sign bit, N-1 magnitude bits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Sign bit is the most significant (left-most) bit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Positive number: sign bit = 0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Negative number: sign bit = 1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Example, 4-bit sign/mag representations of ± 6: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+6 =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0</a:t>
            </a:r>
            <a:r>
              <a:rPr lang="en-US" dirty="0"/>
              <a:t>110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- 6 =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</a:t>
            </a:r>
            <a:r>
              <a:rPr lang="en-US" dirty="0"/>
              <a:t>110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 of an N-bit sign/magnitude number: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[-(2</a:t>
            </a:r>
            <a:r>
              <a:rPr lang="en-US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N-1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-1), 2</a:t>
            </a:r>
            <a:r>
              <a:rPr lang="en-US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N-1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-1]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39941" name="Rectangle 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2800" b="1">
              <a:solidFill>
                <a:srgbClr val="0000CC"/>
              </a:solidFill>
              <a:latin typeface="Times New Roman" pitchFamily="18" charset="0"/>
            </a:endParaRPr>
          </a:p>
        </p:txBody>
      </p:sp>
      <p:graphicFrame>
        <p:nvGraphicFramePr>
          <p:cNvPr id="39942" name="Object 2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4648200" y="2514600"/>
          <a:ext cx="3536950" cy="149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Equation" r:id="rId8" imgW="1625600" imgH="685800" progId="Equation.DSMT4">
                  <p:embed/>
                </p:oleObj>
              </mc:Choice>
              <mc:Fallback>
                <p:oleObj name="Equation" r:id="rId8" imgW="1625600" imgH="6858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14600"/>
                        <a:ext cx="3536950" cy="149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Problems of Sign/Magnitude Numbers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Addition doesn’t work, for example -6 + 6: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 1110                   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+ 0110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>
                <a:latin typeface="Consolas" pitchFamily="49" charset="0"/>
                <a:cs typeface="Consolas" pitchFamily="49" charset="0"/>
              </a:rPr>
              <a:t>      10100</a:t>
            </a:r>
            <a:r>
              <a:rPr lang="en-US" dirty="0"/>
              <a:t>   </a:t>
            </a:r>
            <a:r>
              <a:rPr lang="en-US" i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wrong!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Two representations of 0 (± 0):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</a:t>
            </a:r>
            <a:r>
              <a:rPr lang="en-US" b="1" dirty="0">
                <a:latin typeface="Consolas" pitchFamily="49" charset="0"/>
                <a:cs typeface="Consolas" pitchFamily="49" charset="0"/>
              </a:rPr>
              <a:t>1000                   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b="1" dirty="0">
                <a:latin typeface="Consolas" pitchFamily="49" charset="0"/>
                <a:cs typeface="Consolas" pitchFamily="49" charset="0"/>
              </a:rPr>
              <a:t>	0000</a:t>
            </a:r>
            <a:endParaRPr lang="en-US" b="1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Introduces complexity in the processor design</a:t>
            </a:r>
            <a:br>
              <a:rPr lang="en-US" dirty="0"/>
            </a:br>
            <a:r>
              <a:rPr lang="en-US" b="0" dirty="0"/>
              <a:t>(Was still used by some early IBM computers) </a:t>
            </a:r>
          </a:p>
        </p:txBody>
      </p:sp>
      <p:sp>
        <p:nvSpPr>
          <p:cNvPr id="40965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de-DE" sz="3200">
              <a:latin typeface="Times New Roman" pitchFamily="18" charset="0"/>
            </a:endParaRPr>
          </a:p>
        </p:txBody>
      </p:sp>
      <p:sp>
        <p:nvSpPr>
          <p:cNvPr id="40966" name="Line 5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1295400" y="3124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One’</a:t>
            </a:r>
            <a:r>
              <a:rPr lang="en-US" altLang="ja-JP"/>
              <a:t>s Complement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8518525" cy="5343525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dirty="0"/>
              <a:t>A negative number is formed by </a:t>
            </a:r>
            <a:r>
              <a:rPr lang="en-US" sz="2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reversing the bits of the positive number </a:t>
            </a:r>
            <a:r>
              <a:rPr lang="en-US" sz="2000" dirty="0"/>
              <a:t>(MSB still indicates the sign of the integer):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4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de-DE" sz="3200">
              <a:latin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413879"/>
              </p:ext>
            </p:extLst>
          </p:nvPr>
        </p:nvGraphicFramePr>
        <p:xfrm>
          <a:off x="851950" y="2193925"/>
          <a:ext cx="7038975" cy="43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746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One’s Complement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Unsigned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+0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-127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-126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255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5800" y="4495800"/>
            <a:ext cx="7620000" cy="2286000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 eaLnBrk="1" hangingPunct="1">
              <a:buClr>
                <a:schemeClr val="accent1">
                  <a:lumMod val="75000"/>
                  <a:lumOff val="25000"/>
                </a:schemeClr>
              </a:buClr>
            </a:pP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Number Systems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Decimal Numbers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Binary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graphicFrame>
        <p:nvGraphicFramePr>
          <p:cNvPr id="7172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14400" y="1752600"/>
          <a:ext cx="6775450" cy="213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6" name="VISIO" r:id="rId5" imgW="3546348" imgH="1115568" progId="Visio.Drawing.6">
                  <p:embed/>
                </p:oleObj>
              </mc:Choice>
              <mc:Fallback>
                <p:oleObj name="VISIO" r:id="rId5" imgW="3546348" imgH="1115568" progId="Visio.Drawing.6">
                  <p:embed/>
                  <p:pic>
                    <p:nvPicPr>
                      <p:cNvPr id="0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752600"/>
                        <a:ext cx="6775450" cy="213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5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838200" y="4508500"/>
          <a:ext cx="7280275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VISIO" r:id="rId7" imgW="3540447" imgH="957001" progId="Visio.Drawing.6">
                  <p:embed/>
                </p:oleObj>
              </mc:Choice>
              <mc:Fallback>
                <p:oleObj name="VISIO" r:id="rId7" imgW="3540447" imgH="957001" progId="Visio.Drawing.6">
                  <p:embed/>
                  <p:pic>
                    <p:nvPicPr>
                      <p:cNvPr id="0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508500"/>
                        <a:ext cx="7280275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One’</a:t>
            </a:r>
            <a:r>
              <a:rPr lang="en-US" altLang="ja-JP"/>
              <a:t>s Complement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875" y="1362075"/>
            <a:ext cx="8518525" cy="5343525"/>
          </a:xfrm>
        </p:spPr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dirty="0"/>
              <a:t>A negative number is formed by </a:t>
            </a:r>
            <a:r>
              <a:rPr lang="en-US" sz="2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reversing the bits of the positive number </a:t>
            </a:r>
            <a:r>
              <a:rPr lang="en-US" sz="2000" dirty="0"/>
              <a:t>(MSB still indicates the sign of the integer):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41988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de-DE" sz="3200">
              <a:latin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697741"/>
              </p:ext>
            </p:extLst>
          </p:nvPr>
        </p:nvGraphicFramePr>
        <p:xfrm>
          <a:off x="851950" y="2193925"/>
          <a:ext cx="7038975" cy="43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746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One’s Complement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Unsigned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+0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-127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-126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-0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255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5556758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One’</a:t>
            </a:r>
            <a:r>
              <a:rPr lang="en-US" altLang="ja-JP"/>
              <a:t>s Complement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The range of n-bit one’s complement numbers is:</a:t>
            </a:r>
            <a:br>
              <a:rPr lang="en-US" dirty="0"/>
            </a:br>
            <a:r>
              <a:rPr lang="en-US" dirty="0"/>
              <a:t>	</a:t>
            </a:r>
            <a:r>
              <a:rPr lang="en-US" b="0" dirty="0"/>
              <a:t>[-2</a:t>
            </a:r>
            <a:r>
              <a:rPr lang="en-US" b="0" baseline="30000" dirty="0"/>
              <a:t>n-1</a:t>
            </a:r>
            <a:r>
              <a:rPr lang="en-US" b="0" dirty="0"/>
              <a:t>-1, 2</a:t>
            </a:r>
            <a:r>
              <a:rPr lang="en-US" b="0" baseline="30000" dirty="0"/>
              <a:t>n-1</a:t>
            </a:r>
            <a:r>
              <a:rPr lang="en-US" b="0" dirty="0"/>
              <a:t>-1] 	8 bits: [-127,127]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Addition:</a:t>
            </a:r>
          </a:p>
          <a:p>
            <a:pPr marL="45720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" pitchFamily="2" charset="2"/>
              <a:buNone/>
              <a:defRPr/>
            </a:pPr>
            <a:r>
              <a:rPr lang="en-US" dirty="0"/>
              <a:t>Addition of signed numbers in one's complement is performed using binary addition with end-around carry. If there is a carry out of the most significant bit of the sum, this bit must be added to the least significant bit of the sum: 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17 + (-8) in 8-bit one’s complement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600" dirty="0">
                <a:latin typeface="Consolas" pitchFamily="49" charset="0"/>
                <a:cs typeface="Consolas" pitchFamily="49" charset="0"/>
              </a:rPr>
              <a:t>      0001 0001    (17)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600" dirty="0">
                <a:latin typeface="Consolas" pitchFamily="49" charset="0"/>
                <a:cs typeface="Consolas" pitchFamily="49" charset="0"/>
              </a:rPr>
              <a:t>  +   1111 0111    (-8)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600" dirty="0">
                <a:latin typeface="Consolas" pitchFamily="49" charset="0"/>
                <a:cs typeface="Consolas" pitchFamily="49" charset="0"/>
              </a:rPr>
              <a:t>    1 0000 1000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600" dirty="0">
                <a:latin typeface="Consolas" pitchFamily="49" charset="0"/>
                <a:cs typeface="Consolas" pitchFamily="49" charset="0"/>
              </a:rPr>
              <a:t>  +		 1</a:t>
            </a:r>
          </a:p>
          <a:p>
            <a:pPr marL="400050" lvl="1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sz="1600" dirty="0">
                <a:latin typeface="Consolas" pitchFamily="49" charset="0"/>
                <a:cs typeface="Consolas" pitchFamily="49" charset="0"/>
              </a:rPr>
              <a:t>      0000 1001 =   (9)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43013" name="Straight Arrow Connector 19"/>
          <p:cNvCxnSpPr>
            <a:cxnSpLocks noChangeShapeType="1"/>
          </p:cNvCxnSpPr>
          <p:nvPr/>
        </p:nvCxnSpPr>
        <p:spPr bwMode="auto">
          <a:xfrm>
            <a:off x="1447800" y="5715000"/>
            <a:ext cx="990600" cy="152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14" name="Straight Connector 5"/>
          <p:cNvCxnSpPr>
            <a:cxnSpLocks noChangeShapeType="1"/>
          </p:cNvCxnSpPr>
          <p:nvPr/>
        </p:nvCxnSpPr>
        <p:spPr bwMode="auto">
          <a:xfrm flipH="1">
            <a:off x="914400" y="5486400"/>
            <a:ext cx="27432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3015" name="Straight Connector 11"/>
          <p:cNvCxnSpPr>
            <a:cxnSpLocks noChangeShapeType="1"/>
          </p:cNvCxnSpPr>
          <p:nvPr/>
        </p:nvCxnSpPr>
        <p:spPr bwMode="auto">
          <a:xfrm flipH="1">
            <a:off x="914400" y="6096000"/>
            <a:ext cx="27432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Two’</a:t>
            </a:r>
            <a:r>
              <a:rPr lang="en-US" altLang="ja-JP"/>
              <a:t>s Complement Numbers</a:t>
            </a:r>
            <a:endParaRPr lang="en-US"/>
          </a:p>
        </p:txBody>
      </p:sp>
      <p:sp>
        <p:nvSpPr>
          <p:cNvPr id="4403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Don’t have same problems as sign/magnitude numbers:</a:t>
            </a:r>
          </a:p>
          <a:p>
            <a:pPr lvl="1" eaLnBrk="1" hangingPunct="1"/>
            <a:r>
              <a:rPr lang="en-US" dirty="0"/>
              <a:t>Addition works</a:t>
            </a:r>
          </a:p>
          <a:p>
            <a:pPr lvl="1" eaLnBrk="1" hangingPunct="1"/>
            <a:r>
              <a:rPr lang="en-US" dirty="0"/>
              <a:t>Single representation for 0</a:t>
            </a:r>
          </a:p>
          <a:p>
            <a:pPr eaLnBrk="1" hangingPunct="1"/>
            <a:r>
              <a:rPr lang="en-US" dirty="0"/>
              <a:t>Has advantages over one’s complement: </a:t>
            </a:r>
          </a:p>
          <a:p>
            <a:pPr lvl="1" eaLnBrk="1" hangingPunct="1"/>
            <a:r>
              <a:rPr lang="en-US" dirty="0"/>
              <a:t>Has a single zero representation</a:t>
            </a:r>
          </a:p>
          <a:p>
            <a:pPr lvl="1" eaLnBrk="1" hangingPunct="1"/>
            <a:r>
              <a:rPr lang="en-US" dirty="0"/>
              <a:t>Eliminates the end-around carry operation required in one's complement addition</a:t>
            </a:r>
          </a:p>
          <a:p>
            <a:pPr eaLnBrk="1" hangingPunct="1"/>
            <a:endParaRPr lang="de-CH" dirty="0"/>
          </a:p>
        </p:txBody>
      </p:sp>
      <p:sp>
        <p:nvSpPr>
          <p:cNvPr id="44037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28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Two’</a:t>
            </a:r>
            <a:r>
              <a:rPr lang="en-US" altLang="ja-JP"/>
              <a:t>s Complement Numbers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dirty="0"/>
              <a:t>A negative number is formed by </a:t>
            </a:r>
            <a:r>
              <a:rPr lang="en-US" sz="2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reversing the bits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of the positive number (MSB still indicates the sign of the integer) </a:t>
            </a:r>
            <a:r>
              <a:rPr lang="en-US" sz="2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and adding 1</a:t>
            </a:r>
            <a:r>
              <a:rPr lang="en-US" sz="2000" dirty="0"/>
              <a:t>: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45061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95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de-DE" sz="3200">
              <a:latin typeface="Times New Roman" pitchFamily="18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983762"/>
              </p:ext>
            </p:extLst>
          </p:nvPr>
        </p:nvGraphicFramePr>
        <p:xfrm>
          <a:off x="830250" y="2193925"/>
          <a:ext cx="7038975" cy="43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746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Two’s Complement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Unsigned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-255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-254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-3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255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685800" y="4495800"/>
            <a:ext cx="7315200" cy="2133600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ctr">
            <a:spAutoFit/>
          </a:bodyPr>
          <a:lstStyle/>
          <a:p>
            <a:pPr algn="ctr" eaLnBrk="1" hangingPunct="1">
              <a:buClr>
                <a:schemeClr val="accent1">
                  <a:lumMod val="75000"/>
                  <a:lumOff val="25000"/>
                </a:schemeClr>
              </a:buClr>
            </a:pP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Two’</a:t>
            </a:r>
            <a:r>
              <a:rPr lang="en-US" altLang="ja-JP"/>
              <a:t>s Complement Numbers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sz="2000" dirty="0"/>
              <a:t>A negative number is formed by </a:t>
            </a:r>
            <a:r>
              <a:rPr lang="en-US" sz="2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reversing the bits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of the positive number (MSB still indicates the sign of the integer) </a:t>
            </a:r>
            <a:r>
              <a:rPr lang="en-US" sz="2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and adding 1</a:t>
            </a:r>
            <a:r>
              <a:rPr lang="en-US" sz="2000" dirty="0"/>
              <a:t>: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45061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57200" y="12954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de-DE" sz="3200">
              <a:latin typeface="Times New Roman" pitchFamily="18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01268"/>
              </p:ext>
            </p:extLst>
          </p:nvPr>
        </p:nvGraphicFramePr>
        <p:xfrm>
          <a:off x="830250" y="2193925"/>
          <a:ext cx="7038975" cy="43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52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9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911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0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7463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303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715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Two’s Complement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Unsigned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anchor="b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127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-128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128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-127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129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3391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…</a:t>
                      </a: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-3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253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-2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254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81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  <a:lumOff val="25000"/>
                          </a:schemeClr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255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R="457200" marT="45727" marB="45727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0381890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Two’</a:t>
            </a:r>
            <a:r>
              <a:rPr lang="en-US" altLang="ja-JP"/>
              <a:t>s Complement Numbers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Same as unsigned binary, but the most significant bit (</a:t>
            </a:r>
            <a:r>
              <a:rPr lang="en-US" dirty="0" err="1"/>
              <a:t>msb</a:t>
            </a:r>
            <a:r>
              <a:rPr lang="en-US" dirty="0"/>
              <a:t>) has value of -2</a:t>
            </a:r>
            <a:r>
              <a:rPr lang="en-US" baseline="30000" dirty="0"/>
              <a:t>N-1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Most positive 4-bit number:		</a:t>
            </a:r>
            <a:endParaRPr lang="en-US" b="1" dirty="0">
              <a:solidFill>
                <a:schemeClr val="accent1">
                  <a:lumMod val="75000"/>
                  <a:lumOff val="25000"/>
                </a:schemeClr>
              </a:solidFill>
              <a:latin typeface="Consolas" pitchFamily="49" charset="0"/>
              <a:cs typeface="Consolas" pitchFamily="49" charset="0"/>
            </a:endParaRP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Most negative 4-bit number: 	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The most significant bit still indicates the sign</a:t>
            </a:r>
            <a:br>
              <a:rPr lang="en-US" dirty="0"/>
            </a:br>
            <a:r>
              <a:rPr lang="en-US" b="0" dirty="0"/>
              <a:t>(1 = negative, 0 = positive)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 of an N-bit two’s comp number: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1600200" y="2209800"/>
            <a:ext cx="457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I = </a:t>
            </a:r>
            <a:r>
              <a:rPr lang="en-US" sz="2400">
                <a:solidFill>
                  <a:srgbClr val="000000"/>
                </a:solidFill>
              </a:rPr>
              <a:t>∑</a:t>
            </a:r>
            <a:r>
              <a:rPr lang="en-US"/>
              <a:t> b</a:t>
            </a:r>
            <a:r>
              <a:rPr lang="en-US" baseline="-25000"/>
              <a:t>i</a:t>
            </a:r>
            <a:r>
              <a:rPr lang="en-US"/>
              <a:t>2</a:t>
            </a:r>
            <a:r>
              <a:rPr lang="en-US" baseline="30000"/>
              <a:t>i</a:t>
            </a:r>
            <a:r>
              <a:rPr lang="en-US"/>
              <a:t> – b</a:t>
            </a:r>
            <a:r>
              <a:rPr lang="en-US" baseline="-25000"/>
              <a:t>n-1</a:t>
            </a:r>
            <a:r>
              <a:rPr lang="en-US"/>
              <a:t>2</a:t>
            </a:r>
            <a:r>
              <a:rPr lang="en-US" baseline="30000"/>
              <a:t>n-1</a:t>
            </a:r>
          </a:p>
        </p:txBody>
      </p:sp>
      <p:sp>
        <p:nvSpPr>
          <p:cNvPr id="47110" name="TextBox 7"/>
          <p:cNvSpPr txBox="1">
            <a:spLocks noChangeArrowheads="1"/>
          </p:cNvSpPr>
          <p:nvPr/>
        </p:nvSpPr>
        <p:spPr bwMode="auto">
          <a:xfrm>
            <a:off x="2019300" y="2587625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sz="1400"/>
              <a:t>i=0</a:t>
            </a:r>
          </a:p>
        </p:txBody>
      </p:sp>
      <p:sp>
        <p:nvSpPr>
          <p:cNvPr id="47111" name="TextBox 8"/>
          <p:cNvSpPr txBox="1">
            <a:spLocks noChangeArrowheads="1"/>
          </p:cNvSpPr>
          <p:nvPr/>
        </p:nvSpPr>
        <p:spPr bwMode="auto">
          <a:xfrm>
            <a:off x="1905000" y="2057400"/>
            <a:ext cx="690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sz="1400"/>
              <a:t>i=n-2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Two’</a:t>
            </a:r>
            <a:r>
              <a:rPr lang="en-US" altLang="ja-JP"/>
              <a:t>s Complement Numbers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Same as unsigned binary, but the most significant bit (</a:t>
            </a:r>
            <a:r>
              <a:rPr lang="en-US" dirty="0" err="1"/>
              <a:t>msb</a:t>
            </a:r>
            <a:r>
              <a:rPr lang="en-US" dirty="0"/>
              <a:t>) has value of -2</a:t>
            </a:r>
            <a:r>
              <a:rPr lang="en-US" baseline="30000" dirty="0"/>
              <a:t>N-1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Most positive 4-bit number: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0111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Most negative 4-bit number: 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1000</a:t>
            </a:r>
            <a:endParaRPr lang="en-US" dirty="0">
              <a:solidFill>
                <a:schemeClr val="accent1">
                  <a:lumMod val="75000"/>
                  <a:lumOff val="25000"/>
                </a:schemeClr>
              </a:solidFill>
            </a:endParaRP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The most significant bit still indicates the sign</a:t>
            </a:r>
            <a:br>
              <a:rPr lang="en-US" dirty="0"/>
            </a:br>
            <a:r>
              <a:rPr lang="en-US" b="0" dirty="0"/>
              <a:t>(1 = negative, 0 = positive)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Range of an N-bit two’s comp number: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r>
              <a:rPr lang="en-US" dirty="0"/>
              <a:t>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[-2</a:t>
            </a:r>
            <a:r>
              <a:rPr lang="en-US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N-1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, 2</a:t>
            </a:r>
            <a:r>
              <a:rPr lang="en-US" baseline="30000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N-1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-1] 	8 bits: [-128,127]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1600200" y="2209800"/>
            <a:ext cx="457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/>
              <a:t>I = </a:t>
            </a:r>
            <a:r>
              <a:rPr lang="en-US" sz="2400">
                <a:solidFill>
                  <a:srgbClr val="000000"/>
                </a:solidFill>
              </a:rPr>
              <a:t>∑</a:t>
            </a:r>
            <a:r>
              <a:rPr lang="en-US"/>
              <a:t> b</a:t>
            </a:r>
            <a:r>
              <a:rPr lang="en-US" baseline="-25000"/>
              <a:t>i</a:t>
            </a:r>
            <a:r>
              <a:rPr lang="en-US"/>
              <a:t>2</a:t>
            </a:r>
            <a:r>
              <a:rPr lang="en-US" baseline="30000"/>
              <a:t>i</a:t>
            </a:r>
            <a:r>
              <a:rPr lang="en-US"/>
              <a:t> – b</a:t>
            </a:r>
            <a:r>
              <a:rPr lang="en-US" baseline="-25000"/>
              <a:t>n-1</a:t>
            </a:r>
            <a:r>
              <a:rPr lang="en-US"/>
              <a:t>2</a:t>
            </a:r>
            <a:r>
              <a:rPr lang="en-US" baseline="30000"/>
              <a:t>n-1</a:t>
            </a:r>
          </a:p>
        </p:txBody>
      </p:sp>
      <p:sp>
        <p:nvSpPr>
          <p:cNvPr id="48134" name="TextBox 7"/>
          <p:cNvSpPr txBox="1">
            <a:spLocks noChangeArrowheads="1"/>
          </p:cNvSpPr>
          <p:nvPr/>
        </p:nvSpPr>
        <p:spPr bwMode="auto">
          <a:xfrm>
            <a:off x="2019300" y="2587625"/>
            <a:ext cx="495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sz="1400"/>
              <a:t>i=0</a:t>
            </a:r>
          </a:p>
        </p:txBody>
      </p:sp>
      <p:sp>
        <p:nvSpPr>
          <p:cNvPr id="48135" name="TextBox 8"/>
          <p:cNvSpPr txBox="1">
            <a:spLocks noChangeArrowheads="1"/>
          </p:cNvSpPr>
          <p:nvPr/>
        </p:nvSpPr>
        <p:spPr bwMode="auto">
          <a:xfrm>
            <a:off x="1905000" y="2057400"/>
            <a:ext cx="6905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r>
              <a:rPr lang="en-US" sz="1400"/>
              <a:t>i=n-2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“</a:t>
            </a:r>
            <a:r>
              <a:rPr lang="en-US" altLang="ja-JP"/>
              <a:t>Taking the Two</a:t>
            </a:r>
            <a:r>
              <a:rPr lang="ja-JP" altLang="en-US"/>
              <a:t>’</a:t>
            </a:r>
            <a:r>
              <a:rPr lang="en-US" altLang="ja-JP"/>
              <a:t>s Complement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to flip the sign of a two’s complement number: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Flip the sign of 	3</a:t>
            </a:r>
            <a:r>
              <a:rPr lang="en-US" baseline="-25000" dirty="0"/>
              <a:t>10</a:t>
            </a:r>
            <a:r>
              <a:rPr lang="en-US" dirty="0"/>
              <a:t> 	= 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49157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3200" baseline="-250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“</a:t>
            </a:r>
            <a:r>
              <a:rPr lang="en-US" altLang="ja-JP"/>
              <a:t>Taking the Two</a:t>
            </a:r>
            <a:r>
              <a:rPr lang="ja-JP" altLang="en-US"/>
              <a:t>’</a:t>
            </a:r>
            <a:r>
              <a:rPr lang="en-US" altLang="ja-JP"/>
              <a:t>s Complement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to flip the sign of a two’s complement number: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Flip the sign of 	3</a:t>
            </a:r>
            <a:r>
              <a:rPr lang="en-US" baseline="-25000" dirty="0"/>
              <a:t>10</a:t>
            </a:r>
            <a:r>
              <a:rPr lang="en-US" dirty="0"/>
              <a:t> 	= 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1100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</p:txBody>
      </p:sp>
      <p:sp>
        <p:nvSpPr>
          <p:cNvPr id="50181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3200" baseline="-250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“</a:t>
            </a:r>
            <a:r>
              <a:rPr lang="en-US" altLang="ja-JP"/>
              <a:t>Taking the Two</a:t>
            </a:r>
            <a:r>
              <a:rPr lang="ja-JP" altLang="en-US"/>
              <a:t>’</a:t>
            </a:r>
            <a:r>
              <a:rPr lang="en-US" altLang="ja-JP"/>
              <a:t>s Complement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5120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How to flip the sign of a two’s complement number:</a:t>
            </a:r>
          </a:p>
          <a:p>
            <a:pPr lvl="1" eaLnBrk="1" hangingPunct="1"/>
            <a:r>
              <a:rPr lang="en-US"/>
              <a:t>Invert the bits</a:t>
            </a:r>
          </a:p>
          <a:p>
            <a:pPr lvl="1" eaLnBrk="1" hangingPunct="1"/>
            <a:r>
              <a:rPr lang="en-US"/>
              <a:t>Add one</a:t>
            </a:r>
          </a:p>
          <a:p>
            <a:pPr eaLnBrk="1" hangingPunct="1"/>
            <a:r>
              <a:rPr lang="en-US"/>
              <a:t>Example: Flip the sign of 	3</a:t>
            </a:r>
            <a:r>
              <a:rPr lang="en-US" baseline="-25000"/>
              <a:t>10</a:t>
            </a:r>
            <a:r>
              <a:rPr lang="en-US"/>
              <a:t> 	= 	</a:t>
            </a:r>
            <a:r>
              <a:rPr lang="en-US">
                <a:latin typeface="Consolas" pitchFamily="49" charset="0"/>
                <a:cs typeface="Consolas" pitchFamily="49" charset="0"/>
              </a:rPr>
              <a:t>0011</a:t>
            </a:r>
            <a:r>
              <a:rPr lang="en-US" baseline="-2500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/>
            <a:r>
              <a:rPr lang="en-US"/>
              <a:t>Invert the bits				</a:t>
            </a:r>
            <a:r>
              <a:rPr lang="en-US" sz="2400" b="1">
                <a:latin typeface="Consolas" pitchFamily="49" charset="0"/>
                <a:cs typeface="Consolas" pitchFamily="49" charset="0"/>
              </a:rPr>
              <a:t>1100</a:t>
            </a:r>
            <a:r>
              <a:rPr lang="en-US" sz="2400" b="1" baseline="-2500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/>
            <a:r>
              <a:rPr lang="en-US"/>
              <a:t>Add one					</a:t>
            </a:r>
            <a:r>
              <a:rPr lang="en-US" sz="2400" b="1">
                <a:latin typeface="Consolas" pitchFamily="49" charset="0"/>
                <a:cs typeface="Consolas" pitchFamily="49" charset="0"/>
              </a:rPr>
              <a:t>1101</a:t>
            </a:r>
            <a:r>
              <a:rPr lang="en-US" sz="2400" b="1" baseline="-25000">
                <a:latin typeface="Consolas" pitchFamily="49" charset="0"/>
                <a:cs typeface="Consolas" pitchFamily="49" charset="0"/>
              </a:rPr>
              <a:t>2</a:t>
            </a:r>
          </a:p>
          <a:p>
            <a:pPr eaLnBrk="1" hangingPunct="1"/>
            <a:endParaRPr lang="en-US"/>
          </a:p>
        </p:txBody>
      </p:sp>
      <p:sp>
        <p:nvSpPr>
          <p:cNvPr id="51205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3200" baseline="-250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Number Systems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Decimal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Binary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  <p:graphicFrame>
        <p:nvGraphicFramePr>
          <p:cNvPr id="8196" name="Object 6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825500" y="1752600"/>
          <a:ext cx="6794500" cy="213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VISIO" r:id="rId5" imgW="3546348" imgH="1112520" progId="Visio.Drawing.6">
                  <p:embed/>
                </p:oleObj>
              </mc:Choice>
              <mc:Fallback>
                <p:oleObj name="VISIO" r:id="rId5" imgW="3546348" imgH="1112520" progId="Visio.Drawing.6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0" y="1752600"/>
                        <a:ext cx="6794500" cy="213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7" name="Object 7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838200" y="4508500"/>
          <a:ext cx="7305675" cy="196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VISIO" r:id="rId7" imgW="3546348" imgH="955548" progId="Visio.Drawing.6">
                  <p:embed/>
                </p:oleObj>
              </mc:Choice>
              <mc:Fallback>
                <p:oleObj name="VISIO" r:id="rId7" imgW="3546348" imgH="955548" progId="Visio.Drawing.6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508500"/>
                        <a:ext cx="7305675" cy="196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“</a:t>
            </a:r>
            <a:r>
              <a:rPr lang="en-US" altLang="ja-JP"/>
              <a:t>Taking the Two</a:t>
            </a:r>
            <a:r>
              <a:rPr lang="ja-JP" altLang="en-US"/>
              <a:t>’</a:t>
            </a:r>
            <a:r>
              <a:rPr lang="en-US" altLang="ja-JP"/>
              <a:t>s Complement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to flip the sign of a two’s complement number: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Flip the sign of 	3</a:t>
            </a:r>
            <a:r>
              <a:rPr lang="en-US" baseline="-25000" dirty="0"/>
              <a:t>10</a:t>
            </a:r>
            <a:r>
              <a:rPr lang="en-US" dirty="0"/>
              <a:t> 	= 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1100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	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1101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Flip the sign of 	-8</a:t>
            </a:r>
            <a:r>
              <a:rPr lang="en-US" baseline="-25000" dirty="0"/>
              <a:t>10</a:t>
            </a:r>
            <a:r>
              <a:rPr lang="en-US" dirty="0"/>
              <a:t> 	= 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11000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sz="2800" baseline="-25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2229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3200" baseline="-250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“</a:t>
            </a:r>
            <a:r>
              <a:rPr lang="en-US" altLang="ja-JP"/>
              <a:t>Taking the Two</a:t>
            </a:r>
            <a:r>
              <a:rPr lang="ja-JP" altLang="en-US"/>
              <a:t>’</a:t>
            </a:r>
            <a:r>
              <a:rPr lang="en-US" altLang="ja-JP"/>
              <a:t>s Complement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How to flip the sign of a two’s complement number: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Flip the sign of 	3</a:t>
            </a:r>
            <a:r>
              <a:rPr lang="en-US" baseline="-25000" dirty="0"/>
              <a:t>10</a:t>
            </a:r>
            <a:r>
              <a:rPr lang="en-US" dirty="0"/>
              <a:t> 	= 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1100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	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1101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Example: Flip the sign of 	-8</a:t>
            </a:r>
            <a:r>
              <a:rPr lang="en-US" baseline="-25000" dirty="0"/>
              <a:t>10</a:t>
            </a:r>
            <a:r>
              <a:rPr lang="en-US" dirty="0"/>
              <a:t> 	= 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11000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Invert the bits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00111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one					</a:t>
            </a:r>
            <a:r>
              <a:rPr lang="en-US" sz="2400" b="1" dirty="0">
                <a:latin typeface="Consolas" pitchFamily="49" charset="0"/>
                <a:cs typeface="Consolas" pitchFamily="49" charset="0"/>
              </a:rPr>
              <a:t>01000</a:t>
            </a:r>
            <a:r>
              <a:rPr lang="en-US" sz="2400" b="1" baseline="-25000" dirty="0">
                <a:latin typeface="Consolas" pitchFamily="49" charset="0"/>
                <a:cs typeface="Consolas" pitchFamily="49" charset="0"/>
              </a:rPr>
              <a:t>2</a:t>
            </a:r>
            <a:endParaRPr lang="de-CH" sz="2400" b="1" baseline="-25000" dirty="0">
              <a:latin typeface="Consolas" pitchFamily="49" charset="0"/>
              <a:cs typeface="Consolas" pitchFamily="49" charset="0"/>
            </a:endParaRP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sz="2800" baseline="-25000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53253" name="Rectangle 4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Char char="§"/>
            </a:pPr>
            <a:endParaRPr lang="de-DE" sz="3200" baseline="-25000">
              <a:latin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Two’s Complement Addition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6 + (-6) using two’s complement numbers</a:t>
            </a:r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-2 + 3 using two’s complement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  <p:graphicFrame>
        <p:nvGraphicFramePr>
          <p:cNvPr id="54276" name="Object 8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3200400" y="1752600"/>
          <a:ext cx="1652588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0" name="VISIO" r:id="rId5" imgW="550770" imgH="502083" progId="Visio.Drawing.6">
                  <p:embed/>
                </p:oleObj>
              </mc:Choice>
              <mc:Fallback>
                <p:oleObj name="VISIO" r:id="rId5" imgW="550770" imgH="502083" progId="Visio.Drawing.6">
                  <p:embed/>
                  <p:pic>
                    <p:nvPicPr>
                      <p:cNvPr id="0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752600"/>
                        <a:ext cx="1652588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277" name="Object 9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3200400" y="3962400"/>
          <a:ext cx="1652588" cy="150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1" name="VISIO" r:id="rId7" imgW="550770" imgH="502083" progId="Visio.Drawing.6">
                  <p:embed/>
                </p:oleObj>
              </mc:Choice>
              <mc:Fallback>
                <p:oleObj name="VISIO" r:id="rId7" imgW="550770" imgH="502083" progId="Visio.Drawing.6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962400"/>
                        <a:ext cx="1652588" cy="1506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Two’s Complement Addition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6 + (-6) using two’s complement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Add -2 + 3 using two’s complement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Correct results if overflow bit is ignored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marL="0" indent="0"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  <p:graphicFrame>
        <p:nvGraphicFramePr>
          <p:cNvPr id="55300" name="Object 6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3200400" y="1752600"/>
          <a:ext cx="1655763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6" name="VISIO" r:id="rId5" imgW="551688" imgH="501396" progId="Visio.Drawing.6">
                  <p:embed/>
                </p:oleObj>
              </mc:Choice>
              <mc:Fallback>
                <p:oleObj name="VISIO" r:id="rId5" imgW="551688" imgH="501396" progId="Visio.Drawing.6">
                  <p:embed/>
                  <p:pic>
                    <p:nvPicPr>
                      <p:cNvPr id="0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1752600"/>
                        <a:ext cx="1655763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1" name="Object 7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3200400" y="3962400"/>
          <a:ext cx="1655763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7" name="VISIO" r:id="rId7" imgW="551688" imgH="501396" progId="Visio.Drawing.6">
                  <p:embed/>
                </p:oleObj>
              </mc:Choice>
              <mc:Fallback>
                <p:oleObj name="VISIO" r:id="rId7" imgW="551688" imgH="501396" progId="Visio.Drawing.6">
                  <p:embed/>
                  <p:pic>
                    <p:nvPicPr>
                      <p:cNvPr id="0" name="Object 7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962400"/>
                        <a:ext cx="1655763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Increasing Bit Width</a:t>
            </a:r>
          </a:p>
        </p:txBody>
      </p:sp>
      <p:sp>
        <p:nvSpPr>
          <p:cNvPr id="5632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/>
              <a:t>A value can be extended from N bits to M bits</a:t>
            </a:r>
            <a:br>
              <a:rPr lang="en-US"/>
            </a:br>
            <a:r>
              <a:rPr lang="en-US"/>
              <a:t>(where M &gt; N) by using:</a:t>
            </a:r>
          </a:p>
          <a:p>
            <a:pPr lvl="1" eaLnBrk="1" hangingPunct="1"/>
            <a:r>
              <a:rPr lang="en-US"/>
              <a:t>Sign-extension</a:t>
            </a:r>
          </a:p>
          <a:p>
            <a:pPr lvl="1" eaLnBrk="1" hangingPunct="1"/>
            <a:r>
              <a:rPr lang="en-US"/>
              <a:t>Zero-extension</a:t>
            </a:r>
          </a:p>
          <a:p>
            <a:pPr eaLnBrk="1" hangingPunct="1"/>
            <a:endParaRPr lang="de-CH"/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Sign-Extension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Sign bit is copied into most significant bits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Number value remains the same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Give correct result for two’s complement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1: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4-bit representation of 3 = 	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   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011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8-bit sign-extended value: 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00000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011</a:t>
            </a: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2: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4-bit representation of -5 = 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	    	    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1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011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8-bit sign-extended value: 		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11111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011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Zero-Extension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Zeros are copied into most significant bits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Value will change for negative numbers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1: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4-bit value = 	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   0011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3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10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8-bit zero-extended value: 	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0000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0011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3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10</a:t>
            </a: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Example 2: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4-bit value = 		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   1011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-5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10</a:t>
            </a:r>
          </a:p>
          <a:p>
            <a:pPr lvl="1"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8-bit zero-extended value: 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0000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1011</a:t>
            </a:r>
            <a:r>
              <a:rPr lang="en-US" baseline="-25000" dirty="0">
                <a:latin typeface="Consolas" pitchFamily="49" charset="0"/>
                <a:cs typeface="Consolas" pitchFamily="49" charset="0"/>
              </a:rPr>
              <a:t>2</a:t>
            </a:r>
            <a:r>
              <a:rPr lang="en-US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11</a:t>
            </a:r>
            <a:r>
              <a:rPr lang="en-US" b="1" baseline="-25000" dirty="0">
                <a:solidFill>
                  <a:schemeClr val="accent1">
                    <a:lumMod val="75000"/>
                    <a:lumOff val="25000"/>
                  </a:schemeClr>
                </a:solidFill>
                <a:latin typeface="Consolas" pitchFamily="49" charset="0"/>
                <a:cs typeface="Consolas" pitchFamily="49" charset="0"/>
              </a:rPr>
              <a:t>10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de-CH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Number System Comparison</a:t>
            </a:r>
            <a:endParaRPr lang="de-CH"/>
          </a:p>
        </p:txBody>
      </p:sp>
      <p:graphicFrame>
        <p:nvGraphicFramePr>
          <p:cNvPr id="4" name="Group 23"/>
          <p:cNvGraphicFramePr>
            <a:graphicFrameLocks noGrp="1"/>
          </p:cNvGraphicFramePr>
          <p:nvPr>
            <p:ph sz="half" idx="4294967295"/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36357898"/>
              </p:ext>
            </p:extLst>
          </p:nvPr>
        </p:nvGraphicFramePr>
        <p:xfrm>
          <a:off x="1905000" y="1704975"/>
          <a:ext cx="5499100" cy="1647825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2835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3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Number System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Range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>
                    <a:solidFill>
                      <a:schemeClr val="accent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Unsigned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[0, 2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-1]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Sign/Magnitude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[-(2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N-1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-1), 2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N-1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-1]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8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Two</a:t>
                      </a:r>
                      <a:r>
                        <a:rPr kumimoji="0" lang="en-US" alt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’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 Complement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[-2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N-1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2</a:t>
                      </a:r>
                      <a:r>
                        <a:rPr kumimoji="0" lang="en-US" sz="20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N-1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-1]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MS PGothic" pitchFamily="34" charset="-128"/>
                      </a:endParaRPr>
                    </a:p>
                  </a:txBody>
                  <a:tcPr marT="45729" marB="45729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59404" name="Object 2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57200" y="4208463"/>
          <a:ext cx="8466138" cy="196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5" name="VISIO" r:id="rId6" imgW="5744386" imgH="1346412" progId="Visio.Drawing.6">
                  <p:embed/>
                </p:oleObj>
              </mc:Choice>
              <mc:Fallback>
                <p:oleObj name="VISIO" r:id="rId6" imgW="5744386" imgH="1346412" progId="Visio.Drawing.6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208463"/>
                        <a:ext cx="8466138" cy="1963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2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3733800"/>
            <a:ext cx="624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b="1" dirty="0">
                <a:latin typeface="+mj-lt"/>
              </a:rPr>
              <a:t>For example, 4-bit representation: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Lessons Learned</a:t>
            </a:r>
            <a:endParaRPr lang="de-CH"/>
          </a:p>
        </p:txBody>
      </p:sp>
      <p:sp>
        <p:nvSpPr>
          <p:cNvPr id="60419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How to express decimal numbers using only 1s and 0s</a:t>
            </a:r>
            <a:endParaRPr lang="de-CH" dirty="0"/>
          </a:p>
          <a:p>
            <a:pPr eaLnBrk="1" hangingPunct="1"/>
            <a:r>
              <a:rPr lang="en-US" dirty="0"/>
              <a:t>How to simplify writing binary numbers in hexadecimal</a:t>
            </a:r>
          </a:p>
          <a:p>
            <a:pPr eaLnBrk="1" hangingPunct="1"/>
            <a:r>
              <a:rPr lang="en-US" dirty="0"/>
              <a:t>Adding binary numbers</a:t>
            </a:r>
          </a:p>
          <a:p>
            <a:pPr eaLnBrk="1" hangingPunct="1"/>
            <a:r>
              <a:rPr lang="en-US" dirty="0"/>
              <a:t>Methods to express negative numbers</a:t>
            </a:r>
          </a:p>
          <a:p>
            <a:pPr lvl="1" eaLnBrk="1" hangingPunct="1"/>
            <a:r>
              <a:rPr lang="en-US" dirty="0"/>
              <a:t>Sign Magnitude</a:t>
            </a:r>
          </a:p>
          <a:p>
            <a:pPr lvl="1" eaLnBrk="1" hangingPunct="1"/>
            <a:r>
              <a:rPr lang="en-US" dirty="0"/>
              <a:t>One’s complement</a:t>
            </a:r>
          </a:p>
          <a:p>
            <a:pPr lvl="1" eaLnBrk="1" hangingPunct="1"/>
            <a:r>
              <a:rPr lang="en-US" b="1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Two’s complement (the one commonly used)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Powers of two</a:t>
            </a:r>
            <a:endParaRPr lang="de-CH"/>
          </a:p>
        </p:txBody>
      </p:sp>
      <p:graphicFrame>
        <p:nvGraphicFramePr>
          <p:cNvPr id="8" name="Group 108"/>
          <p:cNvGraphicFramePr>
            <a:graphicFrameLocks noGrp="1"/>
          </p:cNvGraphicFramePr>
          <p:nvPr/>
        </p:nvGraphicFramePr>
        <p:xfrm>
          <a:off x="1262063" y="1371600"/>
          <a:ext cx="6619876" cy="4343400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969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9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9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90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90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Powers of two</a:t>
            </a:r>
            <a:endParaRPr lang="de-CH"/>
          </a:p>
        </p:txBody>
      </p:sp>
      <p:graphicFrame>
        <p:nvGraphicFramePr>
          <p:cNvPr id="8" name="Group 108"/>
          <p:cNvGraphicFramePr>
            <a:graphicFrameLocks noGrp="1"/>
          </p:cNvGraphicFramePr>
          <p:nvPr/>
        </p:nvGraphicFramePr>
        <p:xfrm>
          <a:off x="1262063" y="1371600"/>
          <a:ext cx="6619876" cy="4343400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969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90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9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90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90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256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512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1024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11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2048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16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12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4096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32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13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8192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64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16384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128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400" u="none" strike="noStrike" kern="1200" cap="none" normalizeH="0" baseline="30000" dirty="0">
                          <a:ln>
                            <a:noFill/>
                          </a:ln>
                          <a:effectLst/>
                        </a:rPr>
                        <a:t>15</a:t>
                      </a:r>
                      <a:endParaRPr kumimoji="0" lang="en-US" sz="2400" b="1" u="none" strike="noStrike" kern="1200" cap="none" normalizeH="0" baseline="3000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=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u="none" strike="noStrike" kern="1200" cap="none" normalizeH="0" baseline="0" dirty="0">
                          <a:ln>
                            <a:noFill/>
                          </a:ln>
                          <a:effectLst/>
                        </a:rPr>
                        <a:t>32768</a:t>
                      </a:r>
                      <a:endParaRPr kumimoji="0" lang="en-US" sz="2400" u="none" strike="noStrike" kern="1200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45729" marR="45729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62200" y="5943600"/>
            <a:ext cx="4419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1">
                    <a:lumMod val="75000"/>
                    <a:lumOff val="25000"/>
                  </a:schemeClr>
                </a:solidFill>
                <a:latin typeface="Calibri" pitchFamily="34" charset="0"/>
              </a:rPr>
              <a:t>Handy to memorize up to 2</a:t>
            </a:r>
            <a:r>
              <a:rPr lang="en-US" sz="2400" b="1" baseline="30000" dirty="0">
                <a:solidFill>
                  <a:schemeClr val="accent1">
                    <a:lumMod val="75000"/>
                    <a:lumOff val="25000"/>
                  </a:schemeClr>
                </a:solidFill>
                <a:latin typeface="Calibri" pitchFamily="34" charset="0"/>
              </a:rPr>
              <a:t>15</a:t>
            </a:r>
            <a:endParaRPr lang="de-CH" sz="2400" b="1" baseline="30000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1267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Binary to Decimal Conversion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r>
              <a:rPr lang="en-US" dirty="0"/>
              <a:t>Convert 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10011</a:t>
            </a:r>
            <a:r>
              <a:rPr lang="en-US" baseline="-25000" dirty="0"/>
              <a:t>2</a:t>
            </a:r>
            <a:r>
              <a:rPr lang="en-US" dirty="0"/>
              <a:t> to decimal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en-US" dirty="0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 typeface="Wingdings 2" pitchFamily="18" charset="2"/>
              <a:buNone/>
              <a:defRPr/>
            </a:pPr>
            <a:endParaRPr lang="de-CH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pitchFamily="2" charset="2"/>
              <a:buNone/>
            </a:pPr>
            <a:endParaRPr lang="en-US" sz="3200">
              <a:latin typeface="Times New Roman" pitchFamily="18" charset="0"/>
            </a:endParaRPr>
          </a:p>
        </p:txBody>
      </p:sp>
      <p:sp>
        <p:nvSpPr>
          <p:cNvPr id="12291" name="Rectangle 4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 eaLnBrk="1" hangingPunct="1"/>
            <a:r>
              <a:rPr lang="en-US"/>
              <a:t>Binary to Decimal Conversion</a:t>
            </a:r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182563" eaLnBrk="1" hangingPunct="1"/>
            <a:r>
              <a:rPr lang="en-US"/>
              <a:t>Convert </a:t>
            </a:r>
            <a:r>
              <a:rPr lang="en-US">
                <a:solidFill>
                  <a:srgbClr val="A03232"/>
                </a:solidFill>
              </a:rPr>
              <a:t>10011</a:t>
            </a:r>
            <a:r>
              <a:rPr lang="en-US" baseline="-25000"/>
              <a:t>2</a:t>
            </a:r>
            <a:r>
              <a:rPr lang="en-US"/>
              <a:t> to decimal</a:t>
            </a:r>
          </a:p>
          <a:p>
            <a:pPr defTabSz="182563" eaLnBrk="1" hangingPunct="1"/>
            <a:endParaRPr lang="en-US"/>
          </a:p>
          <a:p>
            <a:pPr defTabSz="182563" eaLnBrk="1" hangingPunct="1">
              <a:buFont typeface="Wingdings 2" pitchFamily="18" charset="2"/>
              <a:buNone/>
            </a:pPr>
            <a:r>
              <a:rPr lang="en-US"/>
              <a:t>	2</a:t>
            </a:r>
            <a:r>
              <a:rPr lang="en-US" baseline="30000"/>
              <a:t>4		</a:t>
            </a:r>
            <a:r>
              <a:rPr lang="en-US"/>
              <a:t>×	</a:t>
            </a:r>
            <a:r>
              <a:rPr lang="en-US">
                <a:solidFill>
                  <a:srgbClr val="A03232"/>
                </a:solidFill>
              </a:rPr>
              <a:t>1</a:t>
            </a:r>
            <a:r>
              <a:rPr lang="en-US"/>
              <a:t>		+ 	2</a:t>
            </a:r>
            <a:r>
              <a:rPr lang="en-US" baseline="30000"/>
              <a:t>3	</a:t>
            </a:r>
            <a:r>
              <a:rPr lang="en-US"/>
              <a:t>×	</a:t>
            </a:r>
            <a:r>
              <a:rPr lang="en-US">
                <a:solidFill>
                  <a:srgbClr val="A03232"/>
                </a:solidFill>
              </a:rPr>
              <a:t>0</a:t>
            </a:r>
            <a:r>
              <a:rPr lang="en-US"/>
              <a:t> 	+ 	2</a:t>
            </a:r>
            <a:r>
              <a:rPr lang="en-US" baseline="30000"/>
              <a:t>2	</a:t>
            </a:r>
            <a:r>
              <a:rPr lang="en-US"/>
              <a:t>×	</a:t>
            </a:r>
            <a:r>
              <a:rPr lang="en-US">
                <a:solidFill>
                  <a:srgbClr val="A03232"/>
                </a:solidFill>
              </a:rPr>
              <a:t>0</a:t>
            </a:r>
            <a:r>
              <a:rPr lang="en-US"/>
              <a:t> 	+ 	2</a:t>
            </a:r>
            <a:r>
              <a:rPr lang="en-US" baseline="30000"/>
              <a:t>1	</a:t>
            </a:r>
            <a:r>
              <a:rPr lang="en-US"/>
              <a:t>×	</a:t>
            </a:r>
            <a:r>
              <a:rPr lang="en-US">
                <a:solidFill>
                  <a:srgbClr val="A03232"/>
                </a:solidFill>
              </a:rPr>
              <a:t>1</a:t>
            </a:r>
            <a:r>
              <a:rPr lang="en-US"/>
              <a:t> 	+ 	2</a:t>
            </a:r>
            <a:r>
              <a:rPr lang="en-US" baseline="30000"/>
              <a:t>0	</a:t>
            </a:r>
            <a:r>
              <a:rPr lang="en-US"/>
              <a:t>×	</a:t>
            </a:r>
            <a:r>
              <a:rPr lang="en-US">
                <a:solidFill>
                  <a:srgbClr val="A03232"/>
                </a:solidFill>
              </a:rPr>
              <a:t>1</a:t>
            </a:r>
            <a:r>
              <a:rPr lang="en-US"/>
              <a:t>		=</a:t>
            </a:r>
          </a:p>
          <a:p>
            <a:pPr defTabSz="182563" eaLnBrk="1" hangingPunct="1">
              <a:buFont typeface="Wingdings 2" pitchFamily="18" charset="2"/>
              <a:buNone/>
            </a:pPr>
            <a:endParaRPr lang="en-US"/>
          </a:p>
          <a:p>
            <a:pPr defTabSz="182563" eaLnBrk="1" hangingPunct="1">
              <a:buFont typeface="Wingdings 2" pitchFamily="18" charset="2"/>
              <a:buNone/>
            </a:pPr>
            <a:endParaRPr lang="en-US"/>
          </a:p>
          <a:p>
            <a:pPr defTabSz="182563" eaLnBrk="1" hangingPunct="1">
              <a:buFont typeface="Wingdings 2" pitchFamily="18" charset="2"/>
              <a:buNone/>
            </a:pPr>
            <a:endParaRPr lang="de-CH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template_new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_new">
  <a:themeElements>
    <a:clrScheme name="ETH">
      <a:dk1>
        <a:srgbClr val="000000"/>
      </a:dk1>
      <a:lt1>
        <a:srgbClr val="FFFFFF"/>
      </a:lt1>
      <a:dk2>
        <a:srgbClr val="002B5F"/>
      </a:dk2>
      <a:lt2>
        <a:srgbClr val="808080"/>
      </a:lt2>
      <a:accent1>
        <a:srgbClr val="4F0E2B"/>
      </a:accent1>
      <a:accent2>
        <a:srgbClr val="8B3735"/>
      </a:accent2>
      <a:accent3>
        <a:srgbClr val="A03232"/>
      </a:accent3>
      <a:accent4>
        <a:srgbClr val="F7F0BC"/>
      </a:accent4>
      <a:accent5>
        <a:srgbClr val="C8DEC8"/>
      </a:accent5>
      <a:accent6>
        <a:srgbClr val="DEE9F6"/>
      </a:accent6>
      <a:hlink>
        <a:srgbClr val="A71D5B"/>
      </a:hlink>
      <a:folHlink>
        <a:srgbClr val="A71D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>
          <a:solidFill>
            <a:schemeClr val="tx1"/>
          </a:solidFill>
          <a:round/>
          <a:headEnd/>
          <a:tailEnd/>
        </a:ln>
        <a:effectLst/>
      </a:spPr>
      <a:bodyPr wrap="none" anchor="ctr">
        <a:spAutoFit/>
      </a:bodyPr>
      <a:lstStyle>
        <a:defPPr>
          <a:defRPr/>
        </a:defPPr>
      </a:lstStyle>
    </a:spDef>
    <a:lnDef>
      <a:spPr bwMode="auto">
        <a:noFill/>
        <a:ln w="12700">
          <a:solidFill>
            <a:srgbClr val="000000"/>
          </a:solidFill>
          <a:miter lim="800000"/>
          <a:headEnd type="none" w="med" len="med"/>
          <a:tailEnd type="triangle" w="med" len="med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</a:defRPr>
        </a:defPPr>
      </a:lstStyle>
    </a:txDef>
  </a:objectDefaults>
  <a:extraClrSchemeLst>
    <a:extraClrScheme>
      <a:clrScheme name="class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ass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a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digital-style</Template>
  <TotalTime>658</TotalTime>
  <Words>2077</Words>
  <Application>Microsoft Macintosh PowerPoint</Application>
  <PresentationFormat>On-screen Show (4:3)</PresentationFormat>
  <Paragraphs>1132</Paragraphs>
  <Slides>58</Slides>
  <Notes>43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75" baseType="lpstr">
      <vt:lpstr>MS PGothic</vt:lpstr>
      <vt:lpstr>MS PGothic</vt:lpstr>
      <vt:lpstr>Arial</vt:lpstr>
      <vt:lpstr>Arial Narrow</vt:lpstr>
      <vt:lpstr>Calibri</vt:lpstr>
      <vt:lpstr>Consolas</vt:lpstr>
      <vt:lpstr>Garamond</vt:lpstr>
      <vt:lpstr>Tahoma</vt:lpstr>
      <vt:lpstr>Times New Roman</vt:lpstr>
      <vt:lpstr>Verdana</vt:lpstr>
      <vt:lpstr>Wingdings</vt:lpstr>
      <vt:lpstr>Wingdings 2</vt:lpstr>
      <vt:lpstr>template_new</vt:lpstr>
      <vt:lpstr>Edge</vt:lpstr>
      <vt:lpstr>1_template_new</vt:lpstr>
      <vt:lpstr>VISIO</vt:lpstr>
      <vt:lpstr>Equation</vt:lpstr>
      <vt:lpstr> Design of Digital Circuits Reading: Binary Numbers</vt:lpstr>
      <vt:lpstr>Binary Numbers</vt:lpstr>
      <vt:lpstr>In This Lecture</vt:lpstr>
      <vt:lpstr>Number Systems</vt:lpstr>
      <vt:lpstr>Number Systems</vt:lpstr>
      <vt:lpstr>Powers of two</vt:lpstr>
      <vt:lpstr>Powers of two</vt:lpstr>
      <vt:lpstr>Binary to Decimal Conversion</vt:lpstr>
      <vt:lpstr>Binary to Decimal Conversion</vt:lpstr>
      <vt:lpstr>Binary to Decimal Conversion</vt:lpstr>
      <vt:lpstr>Decimal to Binary Conversion</vt:lpstr>
      <vt:lpstr>Decimal to Binary Conversion</vt:lpstr>
      <vt:lpstr>Decimal to Binary Conversion</vt:lpstr>
      <vt:lpstr>Decimal to binary conversion</vt:lpstr>
      <vt:lpstr>Binary Values and Range</vt:lpstr>
      <vt:lpstr>Hexadecimal (Base-16) Numbers</vt:lpstr>
      <vt:lpstr>Hexadecimal (Base-16) Numbers</vt:lpstr>
      <vt:lpstr>Hexadecimal Numbers</vt:lpstr>
      <vt:lpstr>Hexadecimal Numbers</vt:lpstr>
      <vt:lpstr>Hexadecimal Numbers</vt:lpstr>
      <vt:lpstr>Hexadecimal Numbers</vt:lpstr>
      <vt:lpstr>Hexadecimal to Decimal Conversion</vt:lpstr>
      <vt:lpstr>Hexadecimal to decimal conversion</vt:lpstr>
      <vt:lpstr>Bits, Bytes, Nibbles…</vt:lpstr>
      <vt:lpstr>Powers of Two</vt:lpstr>
      <vt:lpstr>Powers of Two (SI Compatible) </vt:lpstr>
      <vt:lpstr>Estimating Powers of Two</vt:lpstr>
      <vt:lpstr>Estimating Powers of Two</vt:lpstr>
      <vt:lpstr>Addition</vt:lpstr>
      <vt:lpstr>Add the Following Numbers</vt:lpstr>
      <vt:lpstr>Add the Following Numbers</vt:lpstr>
      <vt:lpstr>Overflow</vt:lpstr>
      <vt:lpstr>Overflow (Is It a Problem?)</vt:lpstr>
      <vt:lpstr>Binary Values and Range</vt:lpstr>
      <vt:lpstr>Signed Binary Numbers</vt:lpstr>
      <vt:lpstr>Sign/Magnitude Numbers</vt:lpstr>
      <vt:lpstr>Sign/Magnitude Numbers</vt:lpstr>
      <vt:lpstr>Problems of Sign/Magnitude Numbers</vt:lpstr>
      <vt:lpstr>One’s Complement</vt:lpstr>
      <vt:lpstr>One’s Complement</vt:lpstr>
      <vt:lpstr>One’s Complement</vt:lpstr>
      <vt:lpstr>Two’s Complement Numbers</vt:lpstr>
      <vt:lpstr>Two’s Complement Numbers</vt:lpstr>
      <vt:lpstr>Two’s Complement Numbers</vt:lpstr>
      <vt:lpstr>Two’s Complement Numbers</vt:lpstr>
      <vt:lpstr>Two’s Complement Numbers</vt:lpstr>
      <vt:lpstr>“Taking the Two’s Complement”</vt:lpstr>
      <vt:lpstr>“Taking the Two’s Complement”</vt:lpstr>
      <vt:lpstr>“Taking the Two’s Complement”</vt:lpstr>
      <vt:lpstr>“Taking the Two’s Complement”</vt:lpstr>
      <vt:lpstr>“Taking the Two’s Complement”</vt:lpstr>
      <vt:lpstr>Two’s Complement Addition</vt:lpstr>
      <vt:lpstr>Two’s Complement Addition</vt:lpstr>
      <vt:lpstr>Increasing Bit Width</vt:lpstr>
      <vt:lpstr>Sign-Extension</vt:lpstr>
      <vt:lpstr>Zero-Extension</vt:lpstr>
      <vt:lpstr>Number System Comparison</vt:lpstr>
      <vt:lpstr>Lessons Learned</vt:lpstr>
    </vt:vector>
  </TitlesOfParts>
  <Company>eth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liuli</dc:creator>
  <cp:lastModifiedBy>Microsoft Office User</cp:lastModifiedBy>
  <cp:revision>322</cp:revision>
  <dcterms:created xsi:type="dcterms:W3CDTF">2011-02-25T12:12:18Z</dcterms:created>
  <dcterms:modified xsi:type="dcterms:W3CDTF">2020-02-20T13:01:45Z</dcterms:modified>
</cp:coreProperties>
</file>